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y="6858000" cx="12192000"/>
  <p:notesSz cx="6858000" cy="9144000"/>
  <p:embeddedFontLst>
    <p:embeddedFont>
      <p:font typeface="Libre Franklin"/>
      <p:regular r:id="rId91"/>
      <p:bold r:id="rId92"/>
      <p:italic r:id="rId93"/>
      <p:boldItalic r:id="rId94"/>
    </p:embeddedFont>
    <p:embeddedFont>
      <p:font typeface="Roboto"/>
      <p:regular r:id="rId95"/>
      <p:bold r:id="rId96"/>
      <p:italic r:id="rId97"/>
      <p:boldItalic r:id="rId98"/>
    </p:embeddedFont>
    <p:embeddedFont>
      <p:font typeface="Arimo"/>
      <p:regular r:id="rId99"/>
      <p:bold r:id="rId100"/>
      <p:italic r:id="rId101"/>
      <p:boldItalic r:id="rId102"/>
    </p:embeddedFont>
    <p:embeddedFont>
      <p:font typeface="Nunito"/>
      <p:regular r:id="rId103"/>
      <p:bold r:id="rId104"/>
      <p:italic r:id="rId105"/>
      <p:boldItalic r:id="rId10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07" roundtripDataSignature="AMtx7mgTxCBX3A+WcP1rppL+DmQ8Cftp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E3A51D-EDB7-49B2-8FF8-9F735FE11644}">
  <a:tblStyle styleId="{24E3A51D-EDB7-49B2-8FF8-9F735FE11644}" styleName="Table_0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chemeClr val="dk1">
              <a:alpha val="20000"/>
            </a:schemeClr>
          </a:solidFill>
        </a:fill>
      </a:tcStyle>
    </a:band1H>
    <a:band2H>
      <a:tcTxStyle/>
    </a:band2H>
    <a:band1V>
      <a:tcTxStyle/>
      <a:tcStyle>
        <a:fill>
          <a:solidFill>
            <a:schemeClr val="dk1">
              <a:alpha val="20000"/>
            </a:scheme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customschemas.google.com/relationships/presentationmetadata" Target="metadata"/><Relationship Id="rId106" Type="http://schemas.openxmlformats.org/officeDocument/2006/relationships/font" Target="fonts/Nunito-boldItalic.fntdata"/><Relationship Id="rId105" Type="http://schemas.openxmlformats.org/officeDocument/2006/relationships/font" Target="fonts/Nunito-italic.fntdata"/><Relationship Id="rId104" Type="http://schemas.openxmlformats.org/officeDocument/2006/relationships/font" Target="fonts/Nunito-bold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Nunito-regular.fntdata"/><Relationship Id="rId102" Type="http://schemas.openxmlformats.org/officeDocument/2006/relationships/font" Target="fonts/Arimo-boldItalic.fntdata"/><Relationship Id="rId101" Type="http://schemas.openxmlformats.org/officeDocument/2006/relationships/font" Target="fonts/Arimo-italic.fntdata"/><Relationship Id="rId100" Type="http://schemas.openxmlformats.org/officeDocument/2006/relationships/font" Target="fonts/Arimo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regular.fntdata"/><Relationship Id="rId94" Type="http://schemas.openxmlformats.org/officeDocument/2006/relationships/font" Target="fonts/LibreFranklin-boldItalic.fntdata"/><Relationship Id="rId97" Type="http://schemas.openxmlformats.org/officeDocument/2006/relationships/font" Target="fonts/Roboto-italic.fntdata"/><Relationship Id="rId96" Type="http://schemas.openxmlformats.org/officeDocument/2006/relationships/font" Target="fonts/Roboto-bold.fntdata"/><Relationship Id="rId11" Type="http://schemas.openxmlformats.org/officeDocument/2006/relationships/slide" Target="slides/slide5.xml"/><Relationship Id="rId99" Type="http://schemas.openxmlformats.org/officeDocument/2006/relationships/font" Target="fonts/Arimo-regular.fntdata"/><Relationship Id="rId10" Type="http://schemas.openxmlformats.org/officeDocument/2006/relationships/slide" Target="slides/slide4.xml"/><Relationship Id="rId98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LibreFranklin-regular.fntdata"/><Relationship Id="rId90" Type="http://schemas.openxmlformats.org/officeDocument/2006/relationships/slide" Target="slides/slide84.xml"/><Relationship Id="rId93" Type="http://schemas.openxmlformats.org/officeDocument/2006/relationships/font" Target="fonts/LibreFranklin-italic.fntdata"/><Relationship Id="rId92" Type="http://schemas.openxmlformats.org/officeDocument/2006/relationships/font" Target="fonts/LibreFranklin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9893c3402_0_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9893c340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19893c340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19893c34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49ccc6102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49ccc610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19893c3402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19893c34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49ccc6102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d49ccc610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d49ccc6102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d49ccc610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19893c3402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19893c340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19893c3402_0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19893c340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19893c3402_0_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19893c3402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9893c3402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9893c340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9893c340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9893c340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49ccc6102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49ccc6102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d49ccc6102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d49ccc610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49ccc6102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d49ccc610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d49ccc6102_0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d49ccc610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49ccc6102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49ccc6102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49ccc6102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d49ccc610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49ccc6102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d49ccc610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d49ccc6102_0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d49ccc610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49ccc6102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49ccc610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d49ccc6102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d49ccc610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d49ccc6102_0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d49ccc6102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d49ccc6102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d49ccc6102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d49ccc6102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d49ccc6102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d49ccc6102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d49ccc6102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d49ccc6102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d49ccc6102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9893c3402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9893c340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49ccc6102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d49ccc6102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d49ccc6102_0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d49ccc610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49ccc6102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49ccc6102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d49ccc6102_0_2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d49ccc610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d49ccc6102_0_3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d49ccc6102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d49ccc6102_0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d49ccc610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d49ccc6102_0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d49ccc610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d49ccc6102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d49ccc610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9893c340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9893c34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d49ccc610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d49ccc61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49ccc6102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49ccc610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d49ccc6102_0_3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d49ccc6102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d49ccc6102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d49ccc610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d49ccc6102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d49ccc610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d49ccc6102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d49ccc61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49ccc6102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49ccc610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d49ccc6102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d49ccc6102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49ccc6102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d49ccc610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d49ccc6102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d49ccc6102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19893c3402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19893c340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d49ccc6102_0_3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d49ccc6102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d49ccc6102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d49ccc6102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d49ccc6102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d49ccc610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49ccc6102_0_2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d49ccc6102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49ccc6102_0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49ccc610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9893c3402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9893c340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5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8000"/>
              <a:buFont typeface="Bookman Old Style"/>
              <a:buNone/>
              <a:defRPr sz="8000">
                <a:solidFill>
                  <a:srgbClr val="FEFEF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5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7" name="Google Shape;17;p35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3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43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457200" spcFirstLastPara="1" rIns="0" wrap="square" tIns="457200">
            <a:normAutofit/>
          </a:bodyPr>
          <a:lstStyle>
            <a:lvl1pPr lv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b="0" i="0" sz="32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  <a:defRPr b="0" i="0" sz="28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Calibri"/>
              <a:buNone/>
              <a:defRPr b="0" i="0" sz="2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b="0" i="0" sz="20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88" name="Google Shape;88;p43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3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90" name="Google Shape;90;p4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6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2" name="Google Shape;32;p3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8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4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49" name="Google Shape;49;p3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" name="Google Shape;50;p3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9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Bookman Old Style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57" name="Google Shape;57;p39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3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" type="body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1" name="Google Shape;71;p41"/>
          <p:cNvSpPr txBox="1"/>
          <p:nvPr>
            <p:ph idx="2" type="body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41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4" name="Google Shape;74;p41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1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2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2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Bookman Old Style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1" name="Google Shape;81;p42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2" name="Google Shape;82;p42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2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3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700"/>
              <a:buFont typeface="Bookman Old Style"/>
              <a:buNone/>
              <a:defRPr b="0" i="0" sz="4700" u="none" cap="none" strike="noStrike">
                <a:solidFill>
                  <a:srgbClr val="FEFEFE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33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b="0" i="0" sz="19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EFEFE"/>
              </a:buClr>
              <a:buSzPts val="1700"/>
              <a:buFont typeface="Calibri"/>
              <a:buChar char="◦"/>
              <a:defRPr b="0" i="0" sz="17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9" name="Google Shape;9;p3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0" name="Google Shape;10;p3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" name="Google Shape;11;p3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" name="Google Shape;12;p33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  <a:defRPr b="0" i="0" sz="4700" u="none" cap="none" strike="noStrike">
                <a:solidFill>
                  <a:srgbClr val="3F3F3F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32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b="0" i="0" sz="19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b="0" i="0" sz="17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5" name="Google Shape;25;p3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6" name="Google Shape;26;p3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32"/>
          <p:cNvCxnSpPr/>
          <p:nvPr/>
        </p:nvCxnSpPr>
        <p:spPr>
          <a:xfrm>
            <a:off x="1193532" y="1897380"/>
            <a:ext cx="996696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Microsoft_Excel_file_format" TargetMode="External"/><Relationship Id="rId4" Type="http://schemas.openxmlformats.org/officeDocument/2006/relationships/hyperlink" Target="https://en.wikipedia.org/wiki/Comma-separated_values" TargetMode="External"/><Relationship Id="rId5" Type="http://schemas.openxmlformats.org/officeDocument/2006/relationships/hyperlink" Target="https://en.wikipedia.org/wiki/World_Wide_Web_Consortium" TargetMode="External"/><Relationship Id="rId6" Type="http://schemas.openxmlformats.org/officeDocument/2006/relationships/hyperlink" Target="https://en.wikipedia.org/wiki/Resource_Description_Framework" TargetMode="External"/><Relationship Id="rId7" Type="http://schemas.openxmlformats.org/officeDocument/2006/relationships/hyperlink" Target="https://en.wikipedia.org/wiki/Uniform_Resource_Identifier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en.wikipedia.org/wiki/DBpedia" TargetMode="External"/><Relationship Id="rId4" Type="http://schemas.openxmlformats.org/officeDocument/2006/relationships/hyperlink" Target="https://en.wikipedia.org/wiki/Semantic_triple" TargetMode="External"/><Relationship Id="rId5" Type="http://schemas.openxmlformats.org/officeDocument/2006/relationships/hyperlink" Target="https://en.wikipedia.org/wiki/Infobox" TargetMode="External"/><Relationship Id="rId6" Type="http://schemas.openxmlformats.org/officeDocument/2006/relationships/hyperlink" Target="https://en.wikipedia.org/wiki/Web_page" TargetMode="External"/><Relationship Id="rId7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example.org/bob#me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en.wikipedia.org/wiki/Statistical_machine_translati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en.wikipedia.org/wiki/Natural_kind" TargetMode="External"/><Relationship Id="rId4" Type="http://schemas.openxmlformats.org/officeDocument/2006/relationships/hyperlink" Target="https://en.wikipedia.org/wiki/Predicate_(mathematical_logic)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hyperlink" Target="http://schema.org/TVSeries" TargetMode="External"/><Relationship Id="rId11" Type="http://schemas.openxmlformats.org/officeDocument/2006/relationships/hyperlink" Target="http://schema.org/MusicAlbum" TargetMode="External"/><Relationship Id="rId22" Type="http://schemas.openxmlformats.org/officeDocument/2006/relationships/hyperlink" Target="http://schema.org/VideoGameSeries" TargetMode="External"/><Relationship Id="rId10" Type="http://schemas.openxmlformats.org/officeDocument/2006/relationships/hyperlink" Target="http://schema.org/MovieSeries" TargetMode="External"/><Relationship Id="rId21" Type="http://schemas.openxmlformats.org/officeDocument/2006/relationships/hyperlink" Target="http://schema.org/VideoGame" TargetMode="External"/><Relationship Id="rId13" Type="http://schemas.openxmlformats.org/officeDocument/2006/relationships/hyperlink" Target="http://schema.org/MusicRecording" TargetMode="External"/><Relationship Id="rId12" Type="http://schemas.openxmlformats.org/officeDocument/2006/relationships/hyperlink" Target="http://schema.org/MusicGroup" TargetMode="External"/><Relationship Id="rId23" Type="http://schemas.openxmlformats.org/officeDocument/2006/relationships/hyperlink" Target="http://schema.org/WebSit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schema.org/Book" TargetMode="External"/><Relationship Id="rId4" Type="http://schemas.openxmlformats.org/officeDocument/2006/relationships/hyperlink" Target="http://schema.org/BookSeries" TargetMode="External"/><Relationship Id="rId9" Type="http://schemas.openxmlformats.org/officeDocument/2006/relationships/hyperlink" Target="http://schema.org/Movie" TargetMode="External"/><Relationship Id="rId15" Type="http://schemas.openxmlformats.org/officeDocument/2006/relationships/hyperlink" Target="http://schema.org/Periodical" TargetMode="External"/><Relationship Id="rId14" Type="http://schemas.openxmlformats.org/officeDocument/2006/relationships/hyperlink" Target="http://schema.org/Organization" TargetMode="External"/><Relationship Id="rId17" Type="http://schemas.openxmlformats.org/officeDocument/2006/relationships/hyperlink" Target="http://schema.org/Place" TargetMode="External"/><Relationship Id="rId16" Type="http://schemas.openxmlformats.org/officeDocument/2006/relationships/hyperlink" Target="http://schema.org/Person" TargetMode="External"/><Relationship Id="rId5" Type="http://schemas.openxmlformats.org/officeDocument/2006/relationships/hyperlink" Target="http://schema.org/EducationalOrganization" TargetMode="External"/><Relationship Id="rId19" Type="http://schemas.openxmlformats.org/officeDocument/2006/relationships/hyperlink" Target="http://schema.org/TVEpisode" TargetMode="External"/><Relationship Id="rId6" Type="http://schemas.openxmlformats.org/officeDocument/2006/relationships/hyperlink" Target="http://schema.org/Event" TargetMode="External"/><Relationship Id="rId18" Type="http://schemas.openxmlformats.org/officeDocument/2006/relationships/hyperlink" Target="http://schema.org/SportsTeam" TargetMode="External"/><Relationship Id="rId7" Type="http://schemas.openxmlformats.org/officeDocument/2006/relationships/hyperlink" Target="http://schema.org/GovernmentOrganization" TargetMode="External"/><Relationship Id="rId8" Type="http://schemas.openxmlformats.org/officeDocument/2006/relationships/hyperlink" Target="http://schema.org/LocalBusines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ontotext.com/knowledgehub/fundamentals/metadata-fundamental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w3.org/TR/rdf-schema/#ch_classes" TargetMode="External"/><Relationship Id="rId4" Type="http://schemas.openxmlformats.org/officeDocument/2006/relationships/hyperlink" Target="http://www.w3.org/TR/rdf-schema/#ch_property" TargetMode="External"/><Relationship Id="rId9" Type="http://schemas.openxmlformats.org/officeDocument/2006/relationships/hyperlink" Target="http://www.w3.org/TR/rdf-schema/#ch_range" TargetMode="External"/><Relationship Id="rId5" Type="http://schemas.openxmlformats.org/officeDocument/2006/relationships/hyperlink" Target="http://www.w3.org/TR/rdf-schema/#ch_type" TargetMode="External"/><Relationship Id="rId6" Type="http://schemas.openxmlformats.org/officeDocument/2006/relationships/hyperlink" Target="http://www.w3.org/TR/rdf-schema/#ch_subclassof" TargetMode="External"/><Relationship Id="rId7" Type="http://schemas.openxmlformats.org/officeDocument/2006/relationships/hyperlink" Target="http://www.w3.org/TR/rdf-schema/#ch_subpropertyof" TargetMode="External"/><Relationship Id="rId8" Type="http://schemas.openxmlformats.org/officeDocument/2006/relationships/hyperlink" Target="http://www.w3.org/TR/rdf-schema/#ch_domai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foaf-project.org/" TargetMode="External"/><Relationship Id="rId4" Type="http://schemas.openxmlformats.org/officeDocument/2006/relationships/hyperlink" Target="http://dublincore.org/documents/dcmi-terms/" TargetMode="External"/><Relationship Id="rId5" Type="http://schemas.openxmlformats.org/officeDocument/2006/relationships/hyperlink" Target="http://schema.org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w3.org/TR/rdf11-primer/#section-n-triples" TargetMode="External"/><Relationship Id="rId4" Type="http://schemas.openxmlformats.org/officeDocument/2006/relationships/hyperlink" Target="https://www.w3.org/TR/rdf11-primer/#section-turtle" TargetMode="External"/><Relationship Id="rId9" Type="http://schemas.openxmlformats.org/officeDocument/2006/relationships/hyperlink" Target="https://www.w3.org/TR/rdf11-primer/#section-rdfxml" TargetMode="External"/><Relationship Id="rId5" Type="http://schemas.openxmlformats.org/officeDocument/2006/relationships/hyperlink" Target="https://www.w3.org/TR/rdf11-primer/#section-trig" TargetMode="External"/><Relationship Id="rId6" Type="http://schemas.openxmlformats.org/officeDocument/2006/relationships/hyperlink" Target="https://www.w3.org/TR/rdf11-primer/#section-n-quads" TargetMode="External"/><Relationship Id="rId7" Type="http://schemas.openxmlformats.org/officeDocument/2006/relationships/hyperlink" Target="https://www.w3.org/TR/rdf11-primer/#section-json-ld" TargetMode="External"/><Relationship Id="rId8" Type="http://schemas.openxmlformats.org/officeDocument/2006/relationships/hyperlink" Target="https://www.w3.org/TR/rdf11-primer/#section-rdfa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w3.org/TR/rdf11-primer/#bib-JSON-LD" TargetMode="External"/><Relationship Id="rId4" Type="http://schemas.openxmlformats.org/officeDocument/2006/relationships/hyperlink" Target="http://www.w3.org/TR/json-ld/#named-graph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3.org/TR/rdf11-primer/#example1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en.wikipedia.org/wiki/RDF_query_language" TargetMode="External"/><Relationship Id="rId4" Type="http://schemas.openxmlformats.org/officeDocument/2006/relationships/hyperlink" Target="https://en.wikipedia.org/wiki/Semantic_Query" TargetMode="External"/><Relationship Id="rId5" Type="http://schemas.openxmlformats.org/officeDocument/2006/relationships/hyperlink" Target="https://en.wikipedia.org/wiki/Query_language" TargetMode="External"/><Relationship Id="rId6" Type="http://schemas.openxmlformats.org/officeDocument/2006/relationships/hyperlink" Target="https://en.wikipedia.org/wiki/Database" TargetMode="External"/><Relationship Id="rId7" Type="http://schemas.openxmlformats.org/officeDocument/2006/relationships/hyperlink" Target="https://en.wikipedia.org/wiki/Resource_Description_Framework" TargetMode="External"/><Relationship Id="rId8" Type="http://schemas.openxmlformats.org/officeDocument/2006/relationships/hyperlink" Target="https://en.wikipedia.org/wiki/Semantic_web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ontotext.com/knowledgehub/fundamentals/what-are-ontologies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en.wikipedia.org/wiki/Class_(set_theory)" TargetMode="External"/><Relationship Id="rId4" Type="http://schemas.openxmlformats.org/officeDocument/2006/relationships/hyperlink" Target="https://en.wikipedia.org/wiki/Class_(computer_science)" TargetMode="External"/><Relationship Id="rId9" Type="http://schemas.openxmlformats.org/officeDocument/2006/relationships/hyperlink" Target="https://en.wikipedia.org/wiki/Event_(philosophy)" TargetMode="External"/><Relationship Id="rId5" Type="http://schemas.openxmlformats.org/officeDocument/2006/relationships/hyperlink" Target="https://en.wikipedia.org/wiki/Class_(philosophy)" TargetMode="External"/><Relationship Id="rId6" Type="http://schemas.openxmlformats.org/officeDocument/2006/relationships/hyperlink" Target="https://en.wikipedia.org/wiki/Attribute_(computing)" TargetMode="External"/><Relationship Id="rId7" Type="http://schemas.openxmlformats.org/officeDocument/2006/relationships/hyperlink" Target="https://en.wikipedia.org/wiki/Relation_(mathematics)" TargetMode="External"/><Relationship Id="rId8" Type="http://schemas.openxmlformats.org/officeDocument/2006/relationships/hyperlink" Target="https://en.wikipedia.org/wiki/Logical_form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HTTP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en.wikipedia.org/wiki/Beam_search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ontotext.com/knowledgehub/fundamentals/metadata-fundamental/" TargetMode="External"/><Relationship Id="rId4" Type="http://schemas.openxmlformats.org/officeDocument/2006/relationships/hyperlink" Target="https://www.ontotext.com/knowledgehub/fundamentals/metadata-fundamental/" TargetMode="External"/><Relationship Id="rId5" Type="http://schemas.openxmlformats.org/officeDocument/2006/relationships/hyperlink" Target="https://schema.org/" TargetMode="External"/><Relationship Id="rId6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://openie.cs.washington.edu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hyperlink" Target="https://arxiv.org/pdf/1906.03158.pdf" TargetMode="Externa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33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"/>
          <p:cNvSpPr/>
          <p:nvPr/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descr="A close up of a piece of paper with a pencil laying on top"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975"/>
            <a:ext cx="1219198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/>
          <p:nvPr/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dk1">
              <a:alpha val="8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0" name="Google Shape;100;p1"/>
          <p:cNvSpPr txBox="1"/>
          <p:nvPr>
            <p:ph type="ctrTitle"/>
          </p:nvPr>
        </p:nvSpPr>
        <p:spPr>
          <a:xfrm>
            <a:off x="8123416" y="1475234"/>
            <a:ext cx="3214307" cy="290169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Bookman Old Style"/>
              <a:buNone/>
            </a:pPr>
            <a:r>
              <a:rPr lang="en-US" sz="4400">
                <a:solidFill>
                  <a:schemeClr val="lt1"/>
                </a:solidFill>
              </a:rPr>
              <a:t>Knowledge graphs  </a:t>
            </a:r>
            <a:endParaRPr/>
          </a:p>
        </p:txBody>
      </p:sp>
      <p:sp>
        <p:nvSpPr>
          <p:cNvPr id="101" name="Google Shape;101;p1"/>
          <p:cNvSpPr txBox="1"/>
          <p:nvPr>
            <p:ph idx="1" type="subTitle"/>
          </p:nvPr>
        </p:nvSpPr>
        <p:spPr>
          <a:xfrm>
            <a:off x="8127750" y="4608576"/>
            <a:ext cx="3205640" cy="7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CS 7340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IIT JODHPUR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n-US" sz="1600"/>
              <a:t>TAUGHT BY LIPIKA DEY, TCS RESEARCH</a:t>
            </a:r>
            <a:endParaRPr/>
          </a:p>
        </p:txBody>
      </p:sp>
      <p:cxnSp>
        <p:nvCxnSpPr>
          <p:cNvPr id="102" name="Google Shape;102;p1"/>
          <p:cNvCxnSpPr/>
          <p:nvPr/>
        </p:nvCxnSpPr>
        <p:spPr>
          <a:xfrm>
            <a:off x="8176090" y="4508519"/>
            <a:ext cx="310896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9893c3402_0_4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Events</a:t>
            </a:r>
            <a:endParaRPr/>
          </a:p>
        </p:txBody>
      </p:sp>
      <p:pic>
        <p:nvPicPr>
          <p:cNvPr id="160" name="Google Shape;160;g119893c3402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250" y="1737403"/>
            <a:ext cx="9149123" cy="481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b="1" lang="en-US"/>
              <a:t>5-star linked open data</a:t>
            </a:r>
            <a:endParaRPr/>
          </a:p>
        </p:txBody>
      </p:sp>
      <p:sp>
        <p:nvSpPr>
          <p:cNvPr id="166" name="Google Shape;166;p5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1 star: data is openly available in any format.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2 stars: data is available in a structured format, such as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Microsoft Excel file format</a:t>
            </a:r>
            <a:r>
              <a:rPr lang="en-US"/>
              <a:t> (.xls).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3 stars: data is available in a non-proprietary structured format, such as </a:t>
            </a:r>
            <a:r>
              <a:rPr lang="en-US" u="sng">
                <a:solidFill>
                  <a:schemeClr val="hlink"/>
                </a:solidFill>
                <a:hlinkClick r:id="rId4"/>
              </a:rPr>
              <a:t>Comma-separated values</a:t>
            </a:r>
            <a:r>
              <a:rPr lang="en-US"/>
              <a:t> (.csv).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4 stars: data follows </a:t>
            </a:r>
            <a:r>
              <a:rPr lang="en-US" u="sng">
                <a:solidFill>
                  <a:schemeClr val="hlink"/>
                </a:solidFill>
                <a:hlinkClick r:id="rId5"/>
              </a:rPr>
              <a:t>W3C</a:t>
            </a:r>
            <a:r>
              <a:rPr lang="en-US"/>
              <a:t> standards, like using </a:t>
            </a:r>
            <a:r>
              <a:rPr lang="en-US" u="sng">
                <a:solidFill>
                  <a:schemeClr val="hlink"/>
                </a:solidFill>
                <a:hlinkClick r:id="rId6"/>
              </a:rPr>
              <a:t>RDF</a:t>
            </a:r>
            <a:r>
              <a:rPr lang="en-US"/>
              <a:t> and employing </a:t>
            </a:r>
            <a:r>
              <a:rPr lang="en-US" u="sng">
                <a:solidFill>
                  <a:schemeClr val="hlink"/>
                </a:solidFill>
                <a:hlinkClick r:id="rId7"/>
              </a:rPr>
              <a:t>URIs</a:t>
            </a:r>
            <a:r>
              <a:rPr lang="en-US"/>
              <a:t>.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5 stars: all of the other, plus links to other Linked Open Data sources.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Building Knowledge Graphs</a:t>
            </a:r>
            <a:endParaRPr/>
          </a:p>
        </p:txBody>
      </p:sp>
      <p:sp>
        <p:nvSpPr>
          <p:cNvPr id="172" name="Google Shape;172;p2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A </a:t>
            </a:r>
            <a:r>
              <a:rPr b="1" lang="en-US"/>
              <a:t>knowledge graph</a:t>
            </a:r>
            <a:r>
              <a:rPr lang="en-US"/>
              <a:t> is a graph structured Knowledge Base used to store interlinked descriptions of entities 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 </a:t>
            </a:r>
            <a:r>
              <a:rPr b="1" lang="en-US" u="sng"/>
              <a:t>Entity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Person (DOB, POB, PRIMARY EDUCATION, SECONDARY EDUCATION, HIGHER EDUCATION, JOB ROLES, PUBLICATIONS)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Event (Type, Actors, Location, Date, Action)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Disease (Name, Symptoms, Medicine, Gene responsible)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>
            <p:ph type="title"/>
          </p:nvPr>
        </p:nvSpPr>
        <p:spPr>
          <a:xfrm>
            <a:off x="1097280" y="286604"/>
            <a:ext cx="10058400" cy="10358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Bookman Old Style"/>
              <a:buNone/>
            </a:pPr>
            <a:r>
              <a:rPr lang="en-US"/>
              <a:t>Datasets that serve as useful Knowledge Graphs</a:t>
            </a:r>
            <a:endParaRPr/>
          </a:p>
        </p:txBody>
      </p:sp>
      <p:sp>
        <p:nvSpPr>
          <p:cNvPr id="178" name="Google Shape;178;p6"/>
          <p:cNvSpPr txBox="1"/>
          <p:nvPr>
            <p:ph idx="1" type="body"/>
          </p:nvPr>
        </p:nvSpPr>
        <p:spPr>
          <a:xfrm>
            <a:off x="1097280" y="1322474"/>
            <a:ext cx="4192172" cy="4543754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 fontScale="85000" lnSpcReduction="10000"/>
          </a:bodyPr>
          <a:lstStyle/>
          <a:p>
            <a:pPr indent="-102552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n-US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1. DBpedia</a:t>
            </a: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– a database containing extracted data from Wikipedia in the form of  3.4 million concepts described by 1 billion </a:t>
            </a:r>
            <a:r>
              <a:rPr lang="en-US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triples</a:t>
            </a: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abstracts in 11 different languages</a:t>
            </a:r>
            <a:endParaRPr/>
          </a:p>
          <a:p>
            <a:pPr indent="-102552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Created from "</a:t>
            </a:r>
            <a:r>
              <a:rPr lang="en-US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infobox</a:t>
            </a: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" tables of Wikipedia</a:t>
            </a:r>
            <a:endParaRPr/>
          </a:p>
          <a:p>
            <a:pPr indent="-102552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Categorization information</a:t>
            </a:r>
            <a:endParaRPr/>
          </a:p>
          <a:p>
            <a:pPr indent="-102552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Images</a:t>
            </a:r>
            <a:endParaRPr/>
          </a:p>
          <a:p>
            <a:pPr indent="-102552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Geo-coordinates</a:t>
            </a:r>
            <a:endParaRPr/>
          </a:p>
          <a:p>
            <a:pPr indent="-102552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Links to external </a:t>
            </a:r>
            <a:r>
              <a:rPr lang="en-US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 pages</a:t>
            </a:r>
            <a:endParaRPr/>
          </a:p>
          <a:p>
            <a:pPr indent="-102552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1.5M persons, 810k places, 135k music albums, 106k films, 20k video games, 275k organizations, 301k species and 5k diseases</a:t>
            </a:r>
            <a:endParaRPr/>
          </a:p>
        </p:txBody>
      </p:sp>
      <p:pic>
        <p:nvPicPr>
          <p:cNvPr id="179" name="Google Shape;179;p6"/>
          <p:cNvPicPr preferRelativeResize="0"/>
          <p:nvPr/>
        </p:nvPicPr>
        <p:blipFill rotWithShape="1">
          <a:blip r:embed="rId7">
            <a:alphaModFix/>
          </a:blip>
          <a:srcRect b="9343" l="0" r="0" t="7611"/>
          <a:stretch/>
        </p:blipFill>
        <p:spPr>
          <a:xfrm>
            <a:off x="5289438" y="2174988"/>
            <a:ext cx="6864430" cy="4080038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Resource Description Framework  </a:t>
            </a:r>
            <a:endParaRPr/>
          </a:p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 RDF is a framework for expressing information about resources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Resources can be anything, including documents, people, physical objects, and abstract concepts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RDF was intended to enable publishing and interlinking data on the Web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Example -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http://www.example.org/bob#me</a:t>
            </a:r>
            <a:r>
              <a:rPr lang="en-US"/>
              <a:t> – a page about Bob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Retrieving this page will provide information about Bob and also contain information that  </a:t>
            </a:r>
            <a:r>
              <a:rPr b="1" i="1" lang="en-US"/>
              <a:t> Bob knows Alice </a:t>
            </a:r>
            <a:r>
              <a:rPr lang="en-US"/>
              <a:t>identified by her International resource Identifier (IRI)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Retrieving Alice's IRI could then provide more data about her - including links to other datasets for her friends, interests, etc.  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Other Useful Knowledgebases</a:t>
            </a:r>
            <a:endParaRPr/>
          </a:p>
        </p:txBody>
      </p:sp>
      <p:sp>
        <p:nvSpPr>
          <p:cNvPr id="191" name="Google Shape;191;p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b="1" lang="en-US"/>
              <a:t>BabelNet – multilingual encyclopedic dictionary stored as a </a:t>
            </a:r>
            <a:r>
              <a:rPr lang="en-US"/>
              <a:t>semantic network created using WordNet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Integration is done using an automatic mapping and by filling in lexical gaps in resource-poor languages using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statistical machine translation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Provides concepts, named entities  in many languages and connected with large amounts of semantic relations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Cyc </a:t>
            </a:r>
            <a:endParaRPr/>
          </a:p>
        </p:txBody>
      </p:sp>
      <p:sp>
        <p:nvSpPr>
          <p:cNvPr id="197" name="Google Shape;197;p8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The Cyc knowledge base of general common-sense rules and assertions involving those ontological terms was largely created by hand axiom-writing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Has around 24.5 million relations and has taken well over 1,000 person-years of effort to construct.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700"/>
              <a:buChar char="◦"/>
            </a:pPr>
            <a:r>
              <a:rPr lang="en-US"/>
              <a:t>416,000 collections (types, sorts,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natural kinds</a:t>
            </a:r>
            <a:r>
              <a:rPr lang="en-US"/>
              <a:t>, which includes both types of things such as Fish and types of actions such as Fishing)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700"/>
              <a:buChar char="◦"/>
            </a:pPr>
            <a:r>
              <a:rPr lang="en-US"/>
              <a:t>A little over a million individuals representing</a:t>
            </a:r>
            <a:endParaRPr/>
          </a:p>
          <a:p>
            <a:pPr indent="-182880" lvl="2" marL="56692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300"/>
              <a:buChar char="◦"/>
            </a:pPr>
            <a:r>
              <a:rPr lang="en-US"/>
              <a:t>42,500 </a:t>
            </a:r>
            <a:r>
              <a:rPr lang="en-US" u="sng">
                <a:solidFill>
                  <a:schemeClr val="hlink"/>
                </a:solidFill>
                <a:hlinkClick r:id="rId4"/>
              </a:rPr>
              <a:t>predicates</a:t>
            </a:r>
            <a:r>
              <a:rPr lang="en-US"/>
              <a:t>  (relations, attributes, fields, properties, functions),</a:t>
            </a:r>
            <a:endParaRPr/>
          </a:p>
          <a:p>
            <a:pPr indent="-182880" lvl="2" marL="56692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300"/>
              <a:buChar char="◦"/>
            </a:pPr>
            <a:r>
              <a:rPr lang="en-US"/>
              <a:t>About a million generally well known entities such as TheUnitedStatesOfAmerica, BarackObama, TheSigningOfTheUSDeclarationOfIndependence, etc. 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Others</a:t>
            </a:r>
            <a:endParaRPr/>
          </a:p>
        </p:txBody>
      </p:sp>
      <p:sp>
        <p:nvSpPr>
          <p:cNvPr id="203" name="Google Shape;203;p9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b="1" lang="en-US"/>
              <a:t>GeoNames</a:t>
            </a:r>
            <a:r>
              <a:rPr lang="en-US"/>
              <a:t> – provides RDF descriptions of more than 7,500,000 geographical features worldwide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b="1" lang="en-US"/>
              <a:t>Wikidata </a:t>
            </a:r>
            <a:r>
              <a:rPr lang="en-US"/>
              <a:t>– a collaboratively-created linked dataset that acts as central storage for the structured data of Wikimedia  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b="1" lang="en-US"/>
              <a:t>Global Research Identifier Database (GRID)</a:t>
            </a:r>
            <a:r>
              <a:rPr lang="en-US"/>
              <a:t> – an international database of 89,506 institutions engaged in academic research, with 14,401 relationships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700"/>
              <a:buChar char="◦"/>
            </a:pPr>
            <a:r>
              <a:rPr lang="en-US"/>
              <a:t>Two types of relationships: 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700"/>
              <a:buChar char="◦"/>
            </a:pPr>
            <a:r>
              <a:rPr lang="en-US"/>
              <a:t>a parent-child relationship that defines a subordinate association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700"/>
              <a:buChar char="◦"/>
            </a:pPr>
            <a:r>
              <a:rPr lang="en-US"/>
              <a:t>a related relationship that describes other associations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Knowledge Graph Elements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1256305" y="1981320"/>
            <a:ext cx="4614407" cy="45900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1143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3"/>
              </a:rPr>
              <a:t>Book</a:t>
            </a:r>
            <a:endParaRPr sz="1800"/>
          </a:p>
          <a:p>
            <a:pPr indent="-1143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4"/>
              </a:rPr>
              <a:t>BookSeries</a:t>
            </a:r>
            <a:endParaRPr sz="1800"/>
          </a:p>
          <a:p>
            <a:pPr indent="-1143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5"/>
              </a:rPr>
              <a:t>EducationalOrganization</a:t>
            </a:r>
            <a:endParaRPr sz="1800"/>
          </a:p>
          <a:p>
            <a:pPr indent="-1143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6"/>
              </a:rPr>
              <a:t>Event</a:t>
            </a:r>
            <a:endParaRPr sz="1800"/>
          </a:p>
          <a:p>
            <a:pPr indent="-1143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GovernmentOrganization</a:t>
            </a:r>
            <a:endParaRPr sz="1800"/>
          </a:p>
          <a:p>
            <a:pPr indent="-1143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8"/>
              </a:rPr>
              <a:t>LocalBusiness</a:t>
            </a:r>
            <a:endParaRPr sz="1800"/>
          </a:p>
          <a:p>
            <a:pPr indent="-1143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9"/>
              </a:rPr>
              <a:t>Movie</a:t>
            </a:r>
            <a:endParaRPr sz="1800"/>
          </a:p>
          <a:p>
            <a:pPr indent="-1143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10"/>
              </a:rPr>
              <a:t>MovieSeries</a:t>
            </a:r>
            <a:endParaRPr sz="1800"/>
          </a:p>
          <a:p>
            <a:pPr indent="-1143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11"/>
              </a:rPr>
              <a:t>MusicAlbum</a:t>
            </a:r>
            <a:endParaRPr sz="1800"/>
          </a:p>
          <a:p>
            <a:pPr indent="-114300" lvl="0" marL="9144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800"/>
              <a:buChar char=" "/>
            </a:pPr>
            <a:r>
              <a:rPr lang="en-US" sz="1800" u="sng">
                <a:solidFill>
                  <a:schemeClr val="hlink"/>
                </a:solidFill>
                <a:hlinkClick r:id="rId12"/>
              </a:rPr>
              <a:t>MusicGroup</a:t>
            </a:r>
            <a:endParaRPr sz="1800"/>
          </a:p>
        </p:txBody>
      </p:sp>
      <p:sp>
        <p:nvSpPr>
          <p:cNvPr id="210" name="Google Shape;210;p25"/>
          <p:cNvSpPr txBox="1"/>
          <p:nvPr/>
        </p:nvSpPr>
        <p:spPr>
          <a:xfrm>
            <a:off x="5314125" y="1981320"/>
            <a:ext cx="3180519" cy="3139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MusicRecording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Organization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Periodical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Person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Place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SportsTeam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TVEpisode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TVSeries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VideoGame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VideoGameSeries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WebSite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RDF Triples</a:t>
            </a:r>
            <a:endParaRPr/>
          </a:p>
        </p:txBody>
      </p:sp>
      <p:sp>
        <p:nvSpPr>
          <p:cNvPr id="216" name="Google Shape;216;p11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RDF statement expresses a relationship between two resources and is made in the form of Triples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	&lt;subject&gt; &lt;predicate&gt; &lt;object&gt; 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subject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and the 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represent the two resources being related;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predicate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represents the nature of their relationship</a:t>
            </a:r>
            <a:endParaRPr/>
          </a:p>
          <a:p>
            <a:pPr indent="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7000" lvl="0" marL="914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relationship is phrased in a directional way (from subject to object) and is called in RDF a </a:t>
            </a:r>
            <a:r>
              <a:rPr b="1"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property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19893c3402_0_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 Web</a:t>
            </a:r>
            <a:endParaRPr/>
          </a:p>
        </p:txBody>
      </p:sp>
      <p:sp>
        <p:nvSpPr>
          <p:cNvPr id="109" name="Google Shape;109;g119893c3402_0_5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Semantic Web is a vision of Tim Berners-Lee as an extension of the World Wide Web,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Software programs with machine-interpretable </a:t>
            </a:r>
            <a:r>
              <a:rPr lang="en-US" sz="2000">
                <a:solidFill>
                  <a:srgbClr val="F04E23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metadata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published information and data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ts val="2000"/>
              <a:buFont typeface="Roboto"/>
              <a:buChar char="❖"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Add further data descriptors to otherwise existing content and data on the Web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Font typeface="Roboto"/>
              <a:buChar char="❖"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Computers should be able to use these descriptors to make meaningful interpretations similar to the way humans process information to achieve their goals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Font typeface="Roboto"/>
              <a:buChar char="❖"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“Web” - conveys the idea of a navigable space of interconnected objects with mappings from URIs to resources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ts val="2000"/>
              <a:buFont typeface="Roboto"/>
              <a:buChar char="➢"/>
            </a:pPr>
            <a:r>
              <a:rPr b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Linked Open Data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+</a:t>
            </a:r>
            <a:r>
              <a:rPr b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Semantic Metadata</a:t>
            </a:r>
            <a:endParaRPr b="1"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>
            <p:ph type="title"/>
          </p:nvPr>
        </p:nvSpPr>
        <p:spPr>
          <a:xfrm>
            <a:off x="1066800" y="307706"/>
            <a:ext cx="10058400" cy="94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RDF Triples and Linked Data</a:t>
            </a:r>
            <a:endParaRPr/>
          </a:p>
        </p:txBody>
      </p:sp>
      <p:pic>
        <p:nvPicPr>
          <p:cNvPr id="222" name="Google Shape;22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9523" y="2834854"/>
            <a:ext cx="5763910" cy="385164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3" name="Google Shape;223;p12"/>
          <p:cNvSpPr txBox="1"/>
          <p:nvPr/>
        </p:nvSpPr>
        <p:spPr>
          <a:xfrm>
            <a:off x="553436" y="1252026"/>
            <a:ext cx="8458042" cy="1754326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&lt;Bob&gt; &lt;is a&gt; &lt;person&gt;.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&lt;Bob&gt; &lt;is a friend of&gt; &lt;Alice&gt;.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&lt;Bob&gt; &lt;is born on&gt; &lt;the 4th of July 1990&gt;.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&lt;Bob&gt; &lt;is interested in&gt; &lt;the Mona Lisa&gt;.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&lt;the Mona Lisa&gt; &lt;was created by&gt; &lt;Leonardo da Vinci&gt;.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&lt;the video 'La Joconde à Washington'&gt; &lt;is about&gt; &lt;the Mona Lisa&gt;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13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0" name="Google Shape;230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31" name="Google Shape;231;p13"/>
          <p:cNvSpPr/>
          <p:nvPr/>
        </p:nvSpPr>
        <p:spPr>
          <a:xfrm>
            <a:off x="-6220" y="0"/>
            <a:ext cx="4641314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3"/>
          <p:cNvSpPr txBox="1"/>
          <p:nvPr>
            <p:ph type="title"/>
          </p:nvPr>
        </p:nvSpPr>
        <p:spPr>
          <a:xfrm>
            <a:off x="435869" y="640080"/>
            <a:ext cx="3659246" cy="2862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Bookman Old Style"/>
              <a:buNone/>
            </a:pPr>
            <a:r>
              <a:rPr lang="en-US" sz="4400">
                <a:solidFill>
                  <a:srgbClr val="FFFFFF"/>
                </a:solidFill>
              </a:rPr>
              <a:t>RDF Schema constructs</a:t>
            </a:r>
            <a:endParaRPr/>
          </a:p>
        </p:txBody>
      </p:sp>
      <p:cxnSp>
        <p:nvCxnSpPr>
          <p:cNvPr id="233" name="Google Shape;233;p13"/>
          <p:cNvCxnSpPr/>
          <p:nvPr/>
        </p:nvCxnSpPr>
        <p:spPr>
          <a:xfrm>
            <a:off x="573852" y="3663649"/>
            <a:ext cx="338328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4" name="Google Shape;234;p13"/>
          <p:cNvSpPr/>
          <p:nvPr/>
        </p:nvSpPr>
        <p:spPr>
          <a:xfrm>
            <a:off x="-861391" y="-323165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5" name="Google Shape;235;p13"/>
          <p:cNvGraphicFramePr/>
          <p:nvPr/>
        </p:nvGraphicFramePr>
        <p:xfrm>
          <a:off x="5059680" y="8239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{24E3A51D-EDB7-49B2-8FF8-9F735FE11644}</a:tableStyleId>
              </a:tblPr>
              <a:tblGrid>
                <a:gridCol w="2103300"/>
                <a:gridCol w="2651575"/>
                <a:gridCol w="2377450"/>
              </a:tblGrid>
              <a:tr h="4006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/>
                        <a:t>Construct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Syntactic form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Description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</a:tr>
              <a:tr h="66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>
                          <a:solidFill>
                            <a:srgbClr val="660099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Class</a:t>
                      </a:r>
                      <a:r>
                        <a:rPr lang="en-US" sz="1400"/>
                        <a:t> (a class)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C</a:t>
                      </a:r>
                      <a:r>
                        <a:rPr lang="en-US" sz="1400"/>
                        <a:t> rdf:type rdfs:Class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C</a:t>
                      </a:r>
                      <a:r>
                        <a:rPr lang="en-US" sz="1400"/>
                        <a:t> (a resource) is an RDF class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</a:tr>
              <a:tr h="66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>
                          <a:solidFill>
                            <a:srgbClr val="660099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Property</a:t>
                      </a:r>
                      <a:r>
                        <a:rPr lang="en-US" sz="1400"/>
                        <a:t> (a class)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P</a:t>
                      </a:r>
                      <a:r>
                        <a:rPr lang="en-US" sz="1400"/>
                        <a:t> rdf:type rdf:Property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P</a:t>
                      </a:r>
                      <a:r>
                        <a:rPr lang="en-US" sz="1400"/>
                        <a:t> (a resource) is an RDF property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</a:tr>
              <a:tr h="66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>
                          <a:solidFill>
                            <a:srgbClr val="660099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type</a:t>
                      </a:r>
                      <a:r>
                        <a:rPr lang="en-US" sz="1400"/>
                        <a:t> (a property)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I</a:t>
                      </a:r>
                      <a:r>
                        <a:rPr lang="en-US" sz="1400"/>
                        <a:t> rdf:type </a:t>
                      </a:r>
                      <a:r>
                        <a:rPr b="1" lang="en-US" sz="1400"/>
                        <a:t>C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I</a:t>
                      </a:r>
                      <a:r>
                        <a:rPr lang="en-US" sz="1400"/>
                        <a:t> (a resource) is an instance of </a:t>
                      </a:r>
                      <a:r>
                        <a:rPr b="1" lang="en-US" sz="1400"/>
                        <a:t>C</a:t>
                      </a:r>
                      <a:r>
                        <a:rPr lang="en-US" sz="1400"/>
                        <a:t> (a class)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</a:tr>
              <a:tr h="66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>
                          <a:solidFill>
                            <a:srgbClr val="660099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subClassOf</a:t>
                      </a:r>
                      <a:r>
                        <a:rPr lang="en-US" sz="1400"/>
                        <a:t> (a property)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C1</a:t>
                      </a:r>
                      <a:r>
                        <a:rPr lang="en-US" sz="1400"/>
                        <a:t> rdfs:subClassOf </a:t>
                      </a:r>
                      <a:r>
                        <a:rPr b="1" lang="en-US" sz="1400"/>
                        <a:t>C2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C1</a:t>
                      </a:r>
                      <a:r>
                        <a:rPr lang="en-US" sz="1400"/>
                        <a:t> (a class) is a subclass of </a:t>
                      </a:r>
                      <a:r>
                        <a:rPr b="1" lang="en-US" sz="1400"/>
                        <a:t>C2</a:t>
                      </a:r>
                      <a:r>
                        <a:rPr lang="en-US" sz="1400"/>
                        <a:t> (a class)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</a:tr>
              <a:tr h="938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>
                          <a:solidFill>
                            <a:srgbClr val="660099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subPropertyOf</a:t>
                      </a:r>
                      <a:r>
                        <a:rPr lang="en-US" sz="1400"/>
                        <a:t> (a property)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P1</a:t>
                      </a:r>
                      <a:r>
                        <a:rPr lang="en-US" sz="1400"/>
                        <a:t> rdfs:subPropertyOf </a:t>
                      </a:r>
                      <a:r>
                        <a:rPr b="1" lang="en-US" sz="1400"/>
                        <a:t>P2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P1</a:t>
                      </a:r>
                      <a:r>
                        <a:rPr lang="en-US" sz="1400"/>
                        <a:t> (a property) is a sub-property of </a:t>
                      </a:r>
                      <a:r>
                        <a:rPr b="1" lang="en-US" sz="1400"/>
                        <a:t>P2</a:t>
                      </a:r>
                      <a:r>
                        <a:rPr lang="en-US" sz="1400"/>
                        <a:t> (a property)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</a:tr>
              <a:tr h="66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>
                          <a:solidFill>
                            <a:srgbClr val="660099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domain</a:t>
                      </a:r>
                      <a:r>
                        <a:rPr lang="en-US" sz="1400"/>
                        <a:t> (a property)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P</a:t>
                      </a:r>
                      <a:r>
                        <a:rPr lang="en-US" sz="1400"/>
                        <a:t> rdfs:domain </a:t>
                      </a:r>
                      <a:r>
                        <a:rPr b="1" lang="en-US" sz="1400"/>
                        <a:t>C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domain of </a:t>
                      </a:r>
                      <a:r>
                        <a:rPr b="1" lang="en-US" sz="1400"/>
                        <a:t>P</a:t>
                      </a:r>
                      <a:r>
                        <a:rPr lang="en-US" sz="1400"/>
                        <a:t> (a property) is </a:t>
                      </a:r>
                      <a:r>
                        <a:rPr b="1" lang="en-US" sz="1400"/>
                        <a:t>C</a:t>
                      </a:r>
                      <a:r>
                        <a:rPr lang="en-US" sz="1400"/>
                        <a:t> (a class)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</a:tr>
              <a:tr h="6697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sng">
                          <a:solidFill>
                            <a:srgbClr val="660099"/>
                          </a:solidFill>
                          <a:hlinkClick r:id="rId9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range</a:t>
                      </a:r>
                      <a:r>
                        <a:rPr lang="en-US" sz="1400"/>
                        <a:t> (a property)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/>
                        <a:t>P</a:t>
                      </a:r>
                      <a:r>
                        <a:rPr lang="en-US" sz="1400"/>
                        <a:t> rdfs:range </a:t>
                      </a:r>
                      <a:r>
                        <a:rPr b="1" lang="en-US" sz="1400"/>
                        <a:t>C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/>
                        <a:t>range of </a:t>
                      </a:r>
                      <a:r>
                        <a:rPr b="1" lang="en-US" sz="1400"/>
                        <a:t>P</a:t>
                      </a:r>
                      <a:r>
                        <a:rPr lang="en-US" sz="1400"/>
                        <a:t> (a property) is </a:t>
                      </a:r>
                      <a:r>
                        <a:rPr b="1" lang="en-US" sz="1400"/>
                        <a:t>C</a:t>
                      </a:r>
                      <a:r>
                        <a:rPr lang="en-US" sz="1400"/>
                        <a:t> (a class)</a:t>
                      </a:r>
                      <a:endParaRPr sz="140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5950" marB="35950" marR="71875" marL="718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Defining properties</a:t>
            </a:r>
            <a:endParaRPr/>
          </a:p>
        </p:txBody>
      </p:sp>
      <p:sp>
        <p:nvSpPr>
          <p:cNvPr id="241" name="Google Shape;241;p14"/>
          <p:cNvSpPr txBox="1"/>
          <p:nvPr>
            <p:ph idx="1" type="body"/>
          </p:nvPr>
        </p:nvSpPr>
        <p:spPr>
          <a:xfrm>
            <a:off x="1097280" y="2326651"/>
            <a:ext cx="9957407" cy="3323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Properties are themselves resources that can be described by triples or provide values in the descriptions of other resources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800"/>
              <a:buFont typeface="Calibri"/>
              <a:buNone/>
            </a:pPr>
            <a:r>
              <a:rPr b="0" i="0" lang="en-US" sz="1800" u="sng" cap="none" strike="noStrike">
                <a:solidFill>
                  <a:srgbClr val="660099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"Friend of a Friend"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(FOAF) - vocabulary for describing social networks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800"/>
              <a:buFont typeface="Calibri"/>
              <a:buNone/>
            </a:pPr>
            <a:r>
              <a:rPr b="1" i="0" lang="en-US" sz="1800" u="sng" cap="none" strike="noStrike">
                <a:solidFill>
                  <a:srgbClr val="660099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Dublin Core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Maintains a metadata element set for describing a wide range of resources - provides properties such as "creator", "publisher" and "title".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0099"/>
              </a:buClr>
              <a:buSzPts val="1800"/>
              <a:buFont typeface="Calibri"/>
              <a:buNone/>
            </a:pPr>
            <a:r>
              <a:rPr b="1" i="0" lang="en-US" sz="1800" u="sng" cap="none" strike="noStrike">
                <a:solidFill>
                  <a:srgbClr val="660099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schema.org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Schema.org is developed by a group of major search providers</a:t>
            </a:r>
            <a:endParaRPr/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Webmasters can use these terms to mark-up Web pages for search engines to understand what the pages are about.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Writing RDF graphs</a:t>
            </a:r>
            <a:endParaRPr/>
          </a:p>
        </p:txBody>
      </p:sp>
      <p:sp>
        <p:nvSpPr>
          <p:cNvPr id="247" name="Google Shape;247;p15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b="1" lang="en-US"/>
              <a:t> </a:t>
            </a:r>
            <a:r>
              <a:rPr lang="en-US"/>
              <a:t>Different serialization formats exist for writing down RDF graphs 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Different ways of writing down the same graph lead to exactly the same triples and are thus logically equivalent. 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/>
              <a:t>Turtle family of RDF languages (</a:t>
            </a:r>
            <a:r>
              <a:rPr lang="en-US" u="sng">
                <a:solidFill>
                  <a:schemeClr val="hlink"/>
                </a:solidFill>
                <a:hlinkClick r:id="rId3"/>
              </a:rPr>
              <a:t>N-Triples</a:t>
            </a:r>
            <a:r>
              <a:rPr lang="en-US"/>
              <a:t>, </a:t>
            </a:r>
            <a:r>
              <a:rPr lang="en-US" u="sng">
                <a:solidFill>
                  <a:schemeClr val="hlink"/>
                </a:solidFill>
                <a:hlinkClick r:id="rId4"/>
              </a:rPr>
              <a:t>Turtle</a:t>
            </a:r>
            <a:r>
              <a:rPr lang="en-US"/>
              <a:t>, </a:t>
            </a:r>
            <a:r>
              <a:rPr lang="en-US" u="sng">
                <a:solidFill>
                  <a:schemeClr val="hlink"/>
                </a:solidFill>
                <a:hlinkClick r:id="rId5"/>
              </a:rPr>
              <a:t>TriG</a:t>
            </a:r>
            <a:r>
              <a:rPr lang="en-US"/>
              <a:t> and </a:t>
            </a:r>
            <a:r>
              <a:rPr lang="en-US" u="sng">
                <a:solidFill>
                  <a:schemeClr val="hlink"/>
                </a:solidFill>
                <a:hlinkClick r:id="rId6"/>
              </a:rPr>
              <a:t>N-Quads</a:t>
            </a:r>
            <a:r>
              <a:rPr lang="en-US"/>
              <a:t>);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 u="sng">
                <a:solidFill>
                  <a:schemeClr val="hlink"/>
                </a:solidFill>
                <a:hlinkClick r:id="rId7"/>
              </a:rPr>
              <a:t>JSON-LD</a:t>
            </a:r>
            <a:r>
              <a:rPr lang="en-US"/>
              <a:t> (JSON-based RDF syntax);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 u="sng">
                <a:solidFill>
                  <a:schemeClr val="hlink"/>
                </a:solidFill>
                <a:hlinkClick r:id="rId8"/>
              </a:rPr>
              <a:t>RDFa</a:t>
            </a:r>
            <a:r>
              <a:rPr lang="en-US"/>
              <a:t> (for HTML and XML embedding);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Font typeface="Noto Sans Symbols"/>
              <a:buChar char="❑"/>
            </a:pPr>
            <a:r>
              <a:rPr lang="en-US" u="sng">
                <a:solidFill>
                  <a:schemeClr val="hlink"/>
                </a:solidFill>
                <a:hlinkClick r:id="rId9"/>
              </a:rPr>
              <a:t>RDF/XML</a:t>
            </a:r>
            <a:r>
              <a:rPr lang="en-US"/>
              <a:t> (XML syntax for RDF).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N-triple Formal description</a:t>
            </a:r>
            <a:endParaRPr/>
          </a:p>
        </p:txBody>
      </p:sp>
      <p:pic>
        <p:nvPicPr>
          <p:cNvPr id="253" name="Google Shape;253;p16"/>
          <p:cNvPicPr preferRelativeResize="0"/>
          <p:nvPr/>
        </p:nvPicPr>
        <p:blipFill rotWithShape="1">
          <a:blip r:embed="rId3">
            <a:alphaModFix/>
          </a:blip>
          <a:srcRect b="45022" l="1942" r="1337" t="33813"/>
          <a:stretch/>
        </p:blipFill>
        <p:spPr>
          <a:xfrm>
            <a:off x="199904" y="2169368"/>
            <a:ext cx="11992096" cy="247334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6"/>
          <p:cNvSpPr txBox="1"/>
          <p:nvPr/>
        </p:nvSpPr>
        <p:spPr>
          <a:xfrm>
            <a:off x="490331" y="4956312"/>
            <a:ext cx="35069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Multiple schemas have been used</a:t>
            </a:r>
            <a:endParaRPr/>
          </a:p>
        </p:txBody>
      </p:sp>
      <p:pic>
        <p:nvPicPr>
          <p:cNvPr id="255" name="Google Shape;2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51592" y="4402029"/>
            <a:ext cx="3240408" cy="216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JSON</a:t>
            </a:r>
            <a:endParaRPr/>
          </a:p>
        </p:txBody>
      </p:sp>
      <p:sp>
        <p:nvSpPr>
          <p:cNvPr id="261" name="Google Shape;261;p17"/>
          <p:cNvSpPr txBox="1"/>
          <p:nvPr>
            <p:ph idx="1" type="body"/>
          </p:nvPr>
        </p:nvSpPr>
        <p:spPr>
          <a:xfrm>
            <a:off x="1097280" y="2108201"/>
            <a:ext cx="10396025" cy="3760891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JSON-LD [</a:t>
            </a:r>
            <a:r>
              <a:rPr lang="en-US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JSON-LD</a:t>
            </a: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] provides a JSON syntax for RDF graphs and datasets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JSON-LD can be used to transform JSON documents to RDF with minimal changes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JSON-LD offers universal identifiers for JSON objects, a mechanism in which a JSON document can refer to an object described in another JSON document elsewhere on the Web, as well as datatype and language handling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JSON-LD also provides a way to serialize RDF datasets through the use of the </a:t>
            </a:r>
            <a:r>
              <a:rPr lang="en-US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@graph</a:t>
            </a:r>
            <a:r>
              <a:rPr lang="en-US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keyword.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JSON - LD</a:t>
            </a:r>
            <a:endParaRPr/>
          </a:p>
        </p:txBody>
      </p:sp>
      <p:pic>
        <p:nvPicPr>
          <p:cNvPr id="267" name="Google Shape;267;p18"/>
          <p:cNvPicPr preferRelativeResize="0"/>
          <p:nvPr/>
        </p:nvPicPr>
        <p:blipFill rotWithShape="1">
          <a:blip r:embed="rId3">
            <a:alphaModFix/>
          </a:blip>
          <a:srcRect b="43585" l="4962" r="39653" t="28913"/>
          <a:stretch/>
        </p:blipFill>
        <p:spPr>
          <a:xfrm>
            <a:off x="1097280" y="2065998"/>
            <a:ext cx="8904850" cy="3432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More languages</a:t>
            </a:r>
            <a:endParaRPr/>
          </a:p>
        </p:txBody>
      </p:sp>
      <p:sp>
        <p:nvSpPr>
          <p:cNvPr id="273" name="Google Shape;273;p19"/>
          <p:cNvSpPr txBox="1"/>
          <p:nvPr/>
        </p:nvSpPr>
        <p:spPr>
          <a:xfrm>
            <a:off x="3938955" y="3059668"/>
            <a:ext cx="70338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https://www.w3.org/TR/rdf11-primer/#example1</a:t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49ccc6102_0_6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Graph Query</a:t>
            </a:r>
            <a:endParaRPr/>
          </a:p>
        </p:txBody>
      </p:sp>
      <p:sp>
        <p:nvSpPr>
          <p:cNvPr id="279" name="Google Shape;279;gd49ccc6102_0_68"/>
          <p:cNvSpPr txBox="1"/>
          <p:nvPr>
            <p:ph idx="1" type="body"/>
          </p:nvPr>
        </p:nvSpPr>
        <p:spPr>
          <a:xfrm>
            <a:off x="1097275" y="2108200"/>
            <a:ext cx="5045400" cy="37608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Knowledge Graphs can be queried using SPARQL </a:t>
            </a:r>
            <a:endParaRPr b="1" sz="20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RDF query language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semantic</a:t>
            </a:r>
            <a:r>
              <a:rPr lang="en-US" sz="20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query language</a:t>
            </a:r>
            <a:r>
              <a:rPr lang="en-US" sz="20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lang="en-US" sz="20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databases</a:t>
            </a:r>
            <a:r>
              <a:rPr lang="en-US" sz="20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—able to retrieve and manipulate data stored in </a:t>
            </a:r>
            <a:r>
              <a:rPr lang="en-US" sz="20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Resource Description Framework (RDF)</a:t>
            </a:r>
            <a:r>
              <a:rPr lang="en-US" sz="20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format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One of the key technologies of the </a:t>
            </a:r>
            <a:r>
              <a:rPr lang="en-US" sz="20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semantic web</a:t>
            </a:r>
            <a:endParaRPr sz="20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-"/>
            </a:pPr>
            <a:r>
              <a:rPr lang="en-US" sz="20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2000"/>
          </a:p>
        </p:txBody>
      </p:sp>
      <p:sp>
        <p:nvSpPr>
          <p:cNvPr id="280" name="Google Shape;280;gd49ccc6102_0_68"/>
          <p:cNvSpPr txBox="1"/>
          <p:nvPr/>
        </p:nvSpPr>
        <p:spPr>
          <a:xfrm>
            <a:off x="6692525" y="2108200"/>
            <a:ext cx="4463100" cy="3509400"/>
          </a:xfrm>
          <a:prstGeom prst="rect">
            <a:avLst/>
          </a:prstGeom>
          <a:noFill/>
          <a:ln cap="flat" cmpd="sng" w="9525">
            <a:solidFill>
              <a:srgbClr val="66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PREFIX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-US" sz="1800">
                <a:solidFill>
                  <a:srgbClr val="A0A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&lt;http://xmlns.com/foaf/0.1/&gt;</a:t>
            </a:r>
            <a:endParaRPr b="1" sz="18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80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?name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8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US" sz="180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?email</a:t>
            </a:r>
            <a:endParaRPr b="1" sz="18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endParaRPr b="1" sz="18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 b="1" sz="18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80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?person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r>
              <a:rPr b="1" lang="en-US" sz="1800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80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endParaRPr b="1" sz="18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80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?person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80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?name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endParaRPr b="1" sz="18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180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?person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800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mbox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800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?email</a:t>
            </a: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endParaRPr b="1" sz="1800"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b="1"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1" name="Google Shape;281;gd49ccc6102_0_68"/>
          <p:cNvSpPr txBox="1"/>
          <p:nvPr/>
        </p:nvSpPr>
        <p:spPr>
          <a:xfrm>
            <a:off x="6692525" y="5738325"/>
            <a:ext cx="4945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latin typeface="Libre Franklin"/>
                <a:ea typeface="Libre Franklin"/>
                <a:cs typeface="Libre Franklin"/>
                <a:sym typeface="Libre Franklin"/>
              </a:rPr>
              <a:t>Retrieve name and email of all</a:t>
            </a:r>
            <a:endParaRPr b="1" i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Uses of Knowledge Graph</a:t>
            </a:r>
            <a:endParaRPr/>
          </a:p>
        </p:txBody>
      </p:sp>
      <p:sp>
        <p:nvSpPr>
          <p:cNvPr id="287" name="Google Shape;287;p20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A knowledge graph formally represents semantics by describing entities and their relationships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By doing this, they allow </a:t>
            </a:r>
            <a:r>
              <a:rPr b="1" i="1" lang="en-US"/>
              <a:t>logical inference </a:t>
            </a:r>
            <a:r>
              <a:rPr lang="en-US"/>
              <a:t>for retrieving implicit knowledge rather than only allowing queries requesting explicit knowledge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The Knowledge graphs may make use of </a:t>
            </a:r>
            <a:r>
              <a:rPr b="1" i="1" lang="en-US"/>
              <a:t>ontologies</a:t>
            </a:r>
            <a:r>
              <a:rPr lang="en-US"/>
              <a:t> as a schema layer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9893c3402_0_1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Linked Data</a:t>
            </a:r>
            <a:endParaRPr/>
          </a:p>
        </p:txBody>
      </p:sp>
      <p:sp>
        <p:nvSpPr>
          <p:cNvPr id="115" name="Google Shape;115;g119893c3402_0_10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ct val="100000"/>
              <a:buFont typeface="Roboto"/>
              <a:buChar char="●"/>
            </a:pPr>
            <a:r>
              <a:rPr lang="en-US" sz="18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Linked Data is a set of design principles for sharing machine-readable interlinked data on the Web </a:t>
            </a:r>
            <a:endParaRPr sz="18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ct val="100000"/>
              <a:buFont typeface="Roboto"/>
              <a:buChar char="●"/>
            </a:pPr>
            <a:r>
              <a:rPr lang="en-US" sz="18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Helps in linking  huge datasets coming from disparate sources and link them to Open Data</a:t>
            </a:r>
            <a:endParaRPr sz="18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ct val="100000"/>
              <a:buFont typeface="Roboto"/>
              <a:buChar char="●"/>
            </a:pPr>
            <a:r>
              <a:rPr lang="en-US" sz="18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Boosts knowledge discovery and efficient data-driven analytics</a:t>
            </a:r>
            <a:endParaRPr sz="18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90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ct val="100000"/>
              <a:buFont typeface="Roboto"/>
              <a:buChar char="●"/>
            </a:pPr>
            <a:r>
              <a:t/>
            </a:r>
            <a:endParaRPr sz="12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Linked data may contain 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75757"/>
              </a:buClr>
              <a:buSzPct val="100000"/>
              <a:buFont typeface="Roboto"/>
              <a:buChar char="●"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Factual data about specific entities and concepts (e.g.,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Varna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WW2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Global warming theory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);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ct val="100000"/>
              <a:buFont typeface="Roboto"/>
              <a:buChar char="●"/>
            </a:pPr>
            <a:r>
              <a:rPr lang="en-US" sz="2000">
                <a:solidFill>
                  <a:srgbClr val="F04E23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Ontologies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– semantic schemata defining: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ct val="100000"/>
              <a:buFont typeface="Roboto"/>
              <a:buChar char="○"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Classes of objects (e.g.,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Person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Organization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Location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Document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);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ct val="100000"/>
              <a:buFont typeface="Roboto"/>
              <a:buChar char="○"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Relationship types (e.g.,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parent of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manufacturer of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);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607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5757"/>
              </a:buClr>
              <a:buSzPct val="100000"/>
              <a:buFont typeface="Roboto"/>
              <a:buChar char="○"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Attributes (e.g.,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DoB of a person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or </a:t>
            </a:r>
            <a:r>
              <a:rPr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population of a geographic region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).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18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49ccc6102_0_10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Basics of SPARQL</a:t>
            </a:r>
            <a:endParaRPr/>
          </a:p>
        </p:txBody>
      </p:sp>
      <p:sp>
        <p:nvSpPr>
          <p:cNvPr id="293" name="Google Shape;293;gd49ccc6102_0_105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query</a:t>
            </a:r>
            <a:endParaRPr b="1"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Used to extract raw values from a SPARQL endpoint, the results are returned in a table format.</a:t>
            </a:r>
            <a:endParaRPr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CONSTRUCT</a:t>
            </a:r>
            <a:r>
              <a:rPr b="1"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query</a:t>
            </a:r>
            <a:endParaRPr b="1"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Used to extract information from the SPARQL endpoint and transform the results into valid RDF.</a:t>
            </a:r>
            <a:endParaRPr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ASK</a:t>
            </a:r>
            <a:r>
              <a:rPr b="1"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query</a:t>
            </a:r>
            <a:endParaRPr b="1"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Used to provide a simple True/False result for a query on a SPARQL endpoint.</a:t>
            </a:r>
            <a:endParaRPr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DESCRIBE</a:t>
            </a:r>
            <a:r>
              <a:rPr b="1"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query</a:t>
            </a:r>
            <a:endParaRPr b="1"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ct val="52380"/>
              <a:buFont typeface="Arial"/>
              <a:buNone/>
            </a:pPr>
            <a:r>
              <a:rPr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Used to extract an RDF graph from the SPARQL endpoint, the content of which is left to the endpoint to decide, based on what the maintainer deems as useful information.</a:t>
            </a:r>
            <a:endParaRPr sz="21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500"/>
              </a:spcAft>
              <a:buNone/>
            </a:pPr>
            <a:r>
              <a:rPr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ach of these query forms takes a </a:t>
            </a:r>
            <a:r>
              <a:rPr lang="en-US" sz="2100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-US" sz="21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block to restrict the query</a:t>
            </a:r>
            <a:endParaRPr sz="21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d49ccc6102_0_11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slightly complex query  </a:t>
            </a:r>
            <a:endParaRPr/>
          </a:p>
        </p:txBody>
      </p:sp>
      <p:sp>
        <p:nvSpPr>
          <p:cNvPr id="299" name="Google Shape;299;gd49ccc6102_0_111"/>
          <p:cNvSpPr txBox="1"/>
          <p:nvPr>
            <p:ph idx="1" type="body"/>
          </p:nvPr>
        </p:nvSpPr>
        <p:spPr>
          <a:xfrm>
            <a:off x="1097275" y="2030450"/>
            <a:ext cx="6227100" cy="42054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PREFIX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ex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 &lt;http://example.com/exampleOntology#&gt;</a:t>
            </a:r>
            <a:endParaRPr sz="1650">
              <a:solidFill>
                <a:srgbClr val="262626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?capital</a:t>
            </a:r>
            <a:endParaRPr sz="1650">
              <a:solidFill>
                <a:srgbClr val="262626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?country</a:t>
            </a:r>
            <a:endParaRPr sz="1650">
              <a:solidFill>
                <a:srgbClr val="262626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endParaRPr sz="1650">
              <a:solidFill>
                <a:srgbClr val="262626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 sz="1650">
              <a:solidFill>
                <a:srgbClr val="262626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?x  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ex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cityname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?capital   ;</a:t>
            </a:r>
            <a:endParaRPr sz="1650">
              <a:solidFill>
                <a:srgbClr val="262626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ex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isCapitalOf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?y         .</a:t>
            </a:r>
            <a:endParaRPr sz="1650">
              <a:solidFill>
                <a:srgbClr val="262626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?y  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ex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countryname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?country   ;</a:t>
            </a:r>
            <a:endParaRPr sz="1650">
              <a:solidFill>
                <a:srgbClr val="262626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ex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isInContinent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ex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Africa</a:t>
            </a: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.</a:t>
            </a:r>
            <a:endParaRPr sz="1650">
              <a:solidFill>
                <a:srgbClr val="262626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262626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2500">
              <a:solidFill>
                <a:srgbClr val="262626"/>
              </a:solidFill>
            </a:endParaRPr>
          </a:p>
        </p:txBody>
      </p:sp>
      <p:sp>
        <p:nvSpPr>
          <p:cNvPr id="300" name="Google Shape;300;gd49ccc6102_0_111"/>
          <p:cNvSpPr txBox="1"/>
          <p:nvPr/>
        </p:nvSpPr>
        <p:spPr>
          <a:xfrm>
            <a:off x="6624750" y="2519250"/>
            <a:ext cx="5302800" cy="2596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SPARQL also supports aggregation, subqueries, negation, creating values by expressions, extensible value testing, and constraining queries by source RDF graph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The results of SPARQL queries can be result sets or RDF graphs.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https://www.w3.org/TR/2013/REC-sparql11-query-20130321/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1" name="Google Shape;301;gd49ccc6102_0_111"/>
          <p:cNvSpPr txBox="1"/>
          <p:nvPr/>
        </p:nvSpPr>
        <p:spPr>
          <a:xfrm>
            <a:off x="6795800" y="5302900"/>
            <a:ext cx="3265800" cy="677100"/>
          </a:xfrm>
          <a:prstGeom prst="rect">
            <a:avLst/>
          </a:prstGeom>
          <a:solidFill>
            <a:srgbClr val="F5A58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latin typeface="Libre Franklin"/>
                <a:ea typeface="Libre Franklin"/>
                <a:cs typeface="Libre Franklin"/>
                <a:sym typeface="Libre Franklin"/>
              </a:rPr>
              <a:t>Retrieve all the country names and their </a:t>
            </a:r>
            <a:r>
              <a:rPr b="1" i="1" lang="en-US" sz="1600">
                <a:latin typeface="Libre Franklin"/>
                <a:ea typeface="Libre Franklin"/>
                <a:cs typeface="Libre Franklin"/>
                <a:sym typeface="Libre Franklin"/>
              </a:rPr>
              <a:t>capitals</a:t>
            </a:r>
            <a:r>
              <a:rPr b="1" i="1" lang="en-US" sz="1600">
                <a:latin typeface="Libre Franklin"/>
                <a:ea typeface="Libre Franklin"/>
                <a:cs typeface="Libre Franklin"/>
                <a:sym typeface="Libre Franklin"/>
              </a:rPr>
              <a:t> of Africa</a:t>
            </a:r>
            <a:endParaRPr b="1" i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Ontology</a:t>
            </a:r>
            <a:endParaRPr/>
          </a:p>
        </p:txBody>
      </p:sp>
      <p:sp>
        <p:nvSpPr>
          <p:cNvPr id="307" name="Google Shape;307;p21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An </a:t>
            </a:r>
            <a:r>
              <a:rPr b="1" lang="en-US"/>
              <a:t>ontology</a:t>
            </a:r>
            <a:r>
              <a:rPr lang="en-US"/>
              <a:t> encompasses a representation, formal naming and definition of the categories, properties and relations between the concepts, data and entities that substantiate one, many, or all domains of discourse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 More simply, an ontology is a way of showing the properties of a subject area and how they are related, by defining a set of concepts and categories that represent the subject.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Every academic discipline or field creates ontologies to limit complexity and organize data into information and knowledge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Ontologies improve problem solving within that domain 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type="title"/>
          </p:nvPr>
        </p:nvSpPr>
        <p:spPr>
          <a:xfrm>
            <a:off x="1066800" y="-31507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Ontology Components</a:t>
            </a:r>
            <a:endParaRPr/>
          </a:p>
        </p:txBody>
      </p:sp>
      <p:sp>
        <p:nvSpPr>
          <p:cNvPr id="313" name="Google Shape;313;p22"/>
          <p:cNvSpPr txBox="1"/>
          <p:nvPr>
            <p:ph idx="1" type="body"/>
          </p:nvPr>
        </p:nvSpPr>
        <p:spPr>
          <a:xfrm>
            <a:off x="1066801" y="1555432"/>
            <a:ext cx="10058399" cy="464806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5850" lIns="25390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Individuals</a:t>
            </a:r>
            <a:endParaRPr/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Instances or objects (the basic or "ground level" objects)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08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Classes</a:t>
            </a:r>
            <a:endParaRPr b="1" i="0" sz="14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Sets, collections, concepts, </a:t>
            </a:r>
            <a:r>
              <a:rPr b="0" i="0" lang="en-US" sz="14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classes in programming</a:t>
            </a: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b="0" i="0" lang="en-US" sz="14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types of objects</a:t>
            </a: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or kinds of things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08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Attributes</a:t>
            </a:r>
            <a:endParaRPr b="1" i="0" sz="14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Aspects, properties, features, characteristics or parameters that objects (and classes) can have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08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Relations</a:t>
            </a:r>
            <a:endParaRPr b="1" i="0" sz="14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Ways in which classes and individuals can be related to one another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Function terms</a:t>
            </a:r>
            <a:endParaRPr/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Complex structures formed from certain relations that can be used in place of an individual term in a statement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Restrictions</a:t>
            </a:r>
            <a:endParaRPr/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Formally stated descriptions of what must be true in order for some assertion to be accepted as input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Rules</a:t>
            </a:r>
            <a:endParaRPr/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Statements in the form of an if-then (antecedent-consequent) sentence that describe the logical inferences that can be drawn from an assertion in a particular form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Axioms</a:t>
            </a:r>
            <a:endParaRPr/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Assertions (including rules) in a </a:t>
            </a:r>
            <a:r>
              <a:rPr b="0" i="0" lang="en-US" sz="14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logical form</a:t>
            </a: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that together comprise the overall theory / prior knowledge that the ontology describes in its domain of application.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B0080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Events</a:t>
            </a:r>
            <a:endParaRPr b="1" i="0" sz="1400" u="none" cap="none" strike="noStrike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The changing of attributes or relations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Libre Frankli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3"/>
          <p:cNvSpPr txBox="1"/>
          <p:nvPr>
            <p:ph type="title"/>
          </p:nvPr>
        </p:nvSpPr>
        <p:spPr>
          <a:xfrm>
            <a:off x="1097280" y="286603"/>
            <a:ext cx="10058400" cy="7966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Utility of Knowledge Graphs</a:t>
            </a:r>
            <a:endParaRPr/>
          </a:p>
        </p:txBody>
      </p:sp>
      <p:sp>
        <p:nvSpPr>
          <p:cNvPr id="319" name="Google Shape;319;p23"/>
          <p:cNvSpPr txBox="1"/>
          <p:nvPr/>
        </p:nvSpPr>
        <p:spPr>
          <a:xfrm>
            <a:off x="178100" y="1992378"/>
            <a:ext cx="7655700" cy="12006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Were Rabindranath Tagore and Einstein contemporary? Did they every meet?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What are treatments for Alzheimer’s?</a:t>
            </a:r>
            <a:endParaRPr/>
          </a:p>
        </p:txBody>
      </p:sp>
      <p:pic>
        <p:nvPicPr>
          <p:cNvPr id="320" name="Google Shape;320;p23"/>
          <p:cNvPicPr preferRelativeResize="0"/>
          <p:nvPr/>
        </p:nvPicPr>
        <p:blipFill rotWithShape="1">
          <a:blip r:embed="rId3">
            <a:alphaModFix/>
          </a:blip>
          <a:srcRect b="32938" l="1086" r="33805" t="10545"/>
          <a:stretch/>
        </p:blipFill>
        <p:spPr>
          <a:xfrm>
            <a:off x="36877" y="3033381"/>
            <a:ext cx="7938052" cy="387401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1" name="Google Shape;321;p23"/>
          <p:cNvPicPr preferRelativeResize="0"/>
          <p:nvPr/>
        </p:nvPicPr>
        <p:blipFill rotWithShape="1">
          <a:blip r:embed="rId4">
            <a:alphaModFix/>
          </a:blip>
          <a:srcRect b="8738" l="302" r="3235" t="9654"/>
          <a:stretch/>
        </p:blipFill>
        <p:spPr>
          <a:xfrm>
            <a:off x="2487230" y="2241917"/>
            <a:ext cx="9704770" cy="4616083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22" name="Google Shape;322;p23"/>
          <p:cNvSpPr txBox="1"/>
          <p:nvPr/>
        </p:nvSpPr>
        <p:spPr>
          <a:xfrm>
            <a:off x="9103350" y="2721425"/>
            <a:ext cx="2643900" cy="646500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A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 Knowledge Graph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Google Knowledge Graph</a:t>
            </a:r>
            <a:endParaRPr/>
          </a:p>
        </p:txBody>
      </p:sp>
      <p:sp>
        <p:nvSpPr>
          <p:cNvPr id="328" name="Google Shape;328;p24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The </a:t>
            </a:r>
            <a:r>
              <a:rPr b="1" lang="en-US"/>
              <a:t>Google Knowledge Graph</a:t>
            </a:r>
            <a:r>
              <a:rPr lang="en-US"/>
              <a:t> is Google’s Knowledge Base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Enhances search engine results with information gathered from a variety of sources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The information is presented to users in an infobox next to the search results </a:t>
            </a:r>
            <a:r>
              <a:rPr baseline="30000" lang="en-US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t/>
            </a:r>
            <a:endParaRPr/>
          </a:p>
        </p:txBody>
      </p:sp>
      <p:pic>
        <p:nvPicPr>
          <p:cNvPr id="334" name="Google Shape;334;p26"/>
          <p:cNvPicPr preferRelativeResize="0"/>
          <p:nvPr/>
        </p:nvPicPr>
        <p:blipFill rotWithShape="1">
          <a:blip r:embed="rId3">
            <a:alphaModFix/>
          </a:blip>
          <a:srcRect b="10777" l="19627" r="22609" t="9726"/>
          <a:stretch/>
        </p:blipFill>
        <p:spPr>
          <a:xfrm>
            <a:off x="668741" y="103658"/>
            <a:ext cx="10058400" cy="665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Ask in a different language</a:t>
            </a:r>
            <a:endParaRPr/>
          </a:p>
        </p:txBody>
      </p:sp>
      <p:sp>
        <p:nvSpPr>
          <p:cNvPr id="340" name="Google Shape;340;p27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Which medicines can help Alzheimer patients?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  <p:pic>
        <p:nvPicPr>
          <p:cNvPr id="341" name="Google Shape;341;p27"/>
          <p:cNvPicPr preferRelativeResize="0"/>
          <p:nvPr/>
        </p:nvPicPr>
        <p:blipFill rotWithShape="1">
          <a:blip r:embed="rId3">
            <a:alphaModFix/>
          </a:blip>
          <a:srcRect b="47280" l="1269" r="27192" t="10853"/>
          <a:stretch/>
        </p:blipFill>
        <p:spPr>
          <a:xfrm>
            <a:off x="2733051" y="2553741"/>
            <a:ext cx="8721970" cy="28698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NLP and Knowledge Graphs</a:t>
            </a:r>
            <a:endParaRPr/>
          </a:p>
        </p:txBody>
      </p:sp>
      <p:sp>
        <p:nvSpPr>
          <p:cNvPr id="347" name="Google Shape;347;p28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Were Rabindranath Tagore and Einstein contemporary? Did they ever meet?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Can DbPedia help?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 b="11030" l="78577" r="1988" t="12700"/>
          <a:stretch/>
        </p:blipFill>
        <p:spPr>
          <a:xfrm>
            <a:off x="0" y="168812"/>
            <a:ext cx="4978490" cy="616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 rotWithShape="1">
          <a:blip r:embed="rId4">
            <a:alphaModFix/>
          </a:blip>
          <a:srcRect b="0" l="78346" r="0" t="8516"/>
          <a:stretch/>
        </p:blipFill>
        <p:spPr>
          <a:xfrm>
            <a:off x="7568419" y="0"/>
            <a:ext cx="4623582" cy="643965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 txBox="1"/>
          <p:nvPr/>
        </p:nvSpPr>
        <p:spPr>
          <a:xfrm>
            <a:off x="4363680" y="1022725"/>
            <a:ext cx="2895280" cy="369332"/>
          </a:xfrm>
          <a:prstGeom prst="rect">
            <a:avLst/>
          </a:prstGeom>
          <a:gradFill>
            <a:gsLst>
              <a:gs pos="0">
                <a:srgbClr val="F5A58D"/>
              </a:gs>
              <a:gs pos="45000">
                <a:srgbClr val="F9B5A0"/>
              </a:gs>
              <a:gs pos="100000">
                <a:srgbClr val="FFB9A4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Living Period – 1861 - 1941</a:t>
            </a:r>
            <a:endParaRPr/>
          </a:p>
        </p:txBody>
      </p:sp>
      <p:sp>
        <p:nvSpPr>
          <p:cNvPr id="355" name="Google Shape;355;p29"/>
          <p:cNvSpPr txBox="1"/>
          <p:nvPr/>
        </p:nvSpPr>
        <p:spPr>
          <a:xfrm>
            <a:off x="4978490" y="3012285"/>
            <a:ext cx="2911695" cy="369332"/>
          </a:xfrm>
          <a:prstGeom prst="rect">
            <a:avLst/>
          </a:prstGeom>
          <a:gradFill>
            <a:gsLst>
              <a:gs pos="0">
                <a:srgbClr val="F5A58D"/>
              </a:gs>
              <a:gs pos="45000">
                <a:srgbClr val="F9B5A0"/>
              </a:gs>
              <a:gs pos="100000">
                <a:srgbClr val="FFB9A4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Living Period – 1879 - 1955</a:t>
            </a:r>
            <a:endParaRPr/>
          </a:p>
        </p:txBody>
      </p:sp>
      <p:sp>
        <p:nvSpPr>
          <p:cNvPr id="356" name="Google Shape;356;p29"/>
          <p:cNvSpPr txBox="1"/>
          <p:nvPr/>
        </p:nvSpPr>
        <p:spPr>
          <a:xfrm>
            <a:off x="4958009" y="1922804"/>
            <a:ext cx="2300951" cy="646331"/>
          </a:xfrm>
          <a:prstGeom prst="rect">
            <a:avLst/>
          </a:prstGeom>
          <a:solidFill>
            <a:schemeClr val="accent1"/>
          </a:solidFill>
          <a:ln cap="flat" cmpd="sng" w="15875">
            <a:solidFill>
              <a:srgbClr val="AC511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Living Period overlaps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Hence contemporary</a:t>
            </a:r>
            <a:endParaRPr/>
          </a:p>
        </p:txBody>
      </p:sp>
      <p:pic>
        <p:nvPicPr>
          <p:cNvPr id="357" name="Google Shape;357;p29"/>
          <p:cNvPicPr preferRelativeResize="0"/>
          <p:nvPr/>
        </p:nvPicPr>
        <p:blipFill rotWithShape="1">
          <a:blip r:embed="rId5">
            <a:alphaModFix/>
          </a:blip>
          <a:srcRect b="29457" l="1412" r="38913" t="10110"/>
          <a:stretch/>
        </p:blipFill>
        <p:spPr>
          <a:xfrm>
            <a:off x="3595741" y="3476384"/>
            <a:ext cx="4932091" cy="28081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/>
          <p:nvPr>
            <p:ph type="title"/>
          </p:nvPr>
        </p:nvSpPr>
        <p:spPr>
          <a:xfrm>
            <a:off x="421419" y="147944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Linked Open Data</a:t>
            </a:r>
            <a:endParaRPr/>
          </a:p>
        </p:txBody>
      </p:sp>
      <p:sp>
        <p:nvSpPr>
          <p:cNvPr id="121" name="Google Shape;121;p3"/>
          <p:cNvSpPr/>
          <p:nvPr/>
        </p:nvSpPr>
        <p:spPr>
          <a:xfrm>
            <a:off x="909711" y="1737360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5273" y="340037"/>
            <a:ext cx="5671928" cy="595426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3"/>
          <p:cNvSpPr txBox="1"/>
          <p:nvPr/>
        </p:nvSpPr>
        <p:spPr>
          <a:xfrm>
            <a:off x="421419" y="2106692"/>
            <a:ext cx="5793851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</a:t>
            </a:r>
            <a:r>
              <a:rPr b="1"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Linked data</a:t>
            </a: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  - structured interlinked data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Useful for handling </a:t>
            </a:r>
            <a:r>
              <a:rPr b="1"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semantic queries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Builds upon standard Web technologies such as HTTP, RDF, URIs – usually used to create pages for easy human interpretation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Linked Open Data Extends them to share information in a way that can be read automatically by computers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Objective of linked data – Internet to become a global database 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9893c3402_0_5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Biological KBs</a:t>
            </a:r>
            <a:endParaRPr/>
          </a:p>
        </p:txBody>
      </p:sp>
      <p:sp>
        <p:nvSpPr>
          <p:cNvPr id="363" name="Google Shape;363;g119893c3402_0_58"/>
          <p:cNvSpPr txBox="1"/>
          <p:nvPr/>
        </p:nvSpPr>
        <p:spPr>
          <a:xfrm>
            <a:off x="1097275" y="2052750"/>
            <a:ext cx="4779600" cy="172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2000"/>
              <a:t>Gene Ontology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Disease Ontology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National Drug File - Reference Terminology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 Foundational Model of Anatomy  </a:t>
            </a:r>
            <a:endParaRPr sz="2000"/>
          </a:p>
        </p:txBody>
      </p:sp>
      <p:pic>
        <p:nvPicPr>
          <p:cNvPr id="364" name="Google Shape;364;g119893c3402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025" y="2052753"/>
            <a:ext cx="5283477" cy="4239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g119893c3402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50" y="-93300"/>
            <a:ext cx="6713036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119893c3402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5636" y="1495988"/>
            <a:ext cx="5006213" cy="337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g119893c3402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2175"/>
            <a:ext cx="11887201" cy="3357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119893c3402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644897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49ccc6102_0_6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Knowledge Graphs  </a:t>
            </a:r>
            <a:endParaRPr/>
          </a:p>
        </p:txBody>
      </p:sp>
      <p:sp>
        <p:nvSpPr>
          <p:cNvPr id="390" name="Google Shape;390;gd49ccc6102_0_60"/>
          <p:cNvSpPr txBox="1"/>
          <p:nvPr/>
        </p:nvSpPr>
        <p:spPr>
          <a:xfrm>
            <a:off x="1097275" y="2239350"/>
            <a:ext cx="3505800" cy="1416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</a:rPr>
              <a:t>A knowledge graph is a graph-based data model that describes real-world entities and relations between them</a:t>
            </a:r>
            <a:endParaRPr sz="2000"/>
          </a:p>
        </p:txBody>
      </p:sp>
      <p:pic>
        <p:nvPicPr>
          <p:cNvPr id="391" name="Google Shape;391;gd49ccc6102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3073" y="2082775"/>
            <a:ext cx="7300474" cy="41065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2" name="Google Shape;392;gd49ccc6102_0_60"/>
          <p:cNvSpPr txBox="1"/>
          <p:nvPr/>
        </p:nvSpPr>
        <p:spPr>
          <a:xfrm>
            <a:off x="1290750" y="4697350"/>
            <a:ext cx="4089900" cy="10158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Each Node can be a resource (Document with URL) or just an attributed node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93" name="Google Shape;393;gd49ccc6102_0_60"/>
          <p:cNvSpPr txBox="1"/>
          <p:nvPr/>
        </p:nvSpPr>
        <p:spPr>
          <a:xfrm>
            <a:off x="1577675" y="3806900"/>
            <a:ext cx="4089900" cy="738900"/>
          </a:xfrm>
          <a:prstGeom prst="rect">
            <a:avLst/>
          </a:prstGeom>
          <a:solidFill>
            <a:srgbClr val="D5A6B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Directed Edges represent relations - semantics of relations well-defined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d49ccc6102_0_8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FOAF Ontology nodes and edges</a:t>
            </a:r>
            <a:endParaRPr/>
          </a:p>
        </p:txBody>
      </p:sp>
      <p:pic>
        <p:nvPicPr>
          <p:cNvPr id="399" name="Google Shape;399;gd49ccc6102_0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275" y="1920903"/>
            <a:ext cx="809625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49ccc6102_0_80"/>
          <p:cNvSpPr txBox="1"/>
          <p:nvPr>
            <p:ph type="title"/>
          </p:nvPr>
        </p:nvSpPr>
        <p:spPr>
          <a:xfrm>
            <a:off x="1066805" y="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FOAF Knowledge Base</a:t>
            </a:r>
            <a:endParaRPr/>
          </a:p>
        </p:txBody>
      </p:sp>
      <p:sp>
        <p:nvSpPr>
          <p:cNvPr id="405" name="Google Shape;405;gd49ccc6102_0_80"/>
          <p:cNvSpPr txBox="1"/>
          <p:nvPr/>
        </p:nvSpPr>
        <p:spPr>
          <a:xfrm>
            <a:off x="2373100" y="1450800"/>
            <a:ext cx="5496300" cy="4925400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rgbClr val="0645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@prefix</a:t>
            </a:r>
            <a:r>
              <a:rPr lang="en-US">
                <a:solidFill>
                  <a:srgbClr val="BBBBBB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rdf:</a:t>
            </a:r>
            <a:r>
              <a:rPr lang="en-US">
                <a:solidFill>
                  <a:srgbClr val="BBBBBB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&lt;http://www.w3.org/1999/02/22-rdf-syntax-ns#&gt;</a:t>
            </a:r>
            <a:r>
              <a:rPr lang="en-US">
                <a:solidFill>
                  <a:srgbClr val="BBBBBB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@prefix</a:t>
            </a:r>
            <a:r>
              <a:rPr lang="en-US">
                <a:solidFill>
                  <a:srgbClr val="BBBBBB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rdfs:</a:t>
            </a:r>
            <a:r>
              <a:rPr lang="en-US">
                <a:solidFill>
                  <a:srgbClr val="BBBBBB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&lt;http://www.w3.org/2000/01/rdf-schema#&gt;</a:t>
            </a:r>
            <a:r>
              <a:rPr lang="en-US">
                <a:solidFill>
                  <a:srgbClr val="BBBBBB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@prefix</a:t>
            </a:r>
            <a:r>
              <a:rPr lang="en-US">
                <a:solidFill>
                  <a:srgbClr val="BBBBBB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foaf:</a:t>
            </a:r>
            <a:r>
              <a:rPr lang="en-US">
                <a:solidFill>
                  <a:srgbClr val="BBBBBB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&lt;http://xmlns.com/foaf/0.1/&gt;</a:t>
            </a:r>
            <a:r>
              <a:rPr lang="en-US">
                <a:solidFill>
                  <a:srgbClr val="BBBBBB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&lt;#JW&gt;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>
                <a:solidFill>
                  <a:srgbClr val="B0004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"James Wales"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mbox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&lt;mailto:jwales@bomis.com&gt;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homepage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&lt;http://www.jameswales.com&gt;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nick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"Jimbo"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depiction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&lt;http://www.jameswales.com/aus_img_small.jpg&gt;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interest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&lt;http://www.wikimedia.org&gt;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knows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>
                <a:solidFill>
                  <a:srgbClr val="B0004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Person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foaf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"Angela Beesley"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] .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9177C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&lt;http://www.wikimedia.org&gt;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>
                <a:solidFill>
                  <a:srgbClr val="0000FF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rdfs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en-US">
                <a:solidFill>
                  <a:srgbClr val="008000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>
                <a:solidFill>
                  <a:srgbClr val="BA212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"Wikimedia"</a:t>
            </a:r>
            <a:r>
              <a:rPr lang="en-US">
                <a:solidFill>
                  <a:schemeClr val="dk1"/>
                </a:solidFill>
                <a:highlight>
                  <a:srgbClr val="F8F9FA"/>
                </a:highlight>
                <a:latin typeface="Courier New"/>
                <a:ea typeface="Courier New"/>
                <a:cs typeface="Courier New"/>
                <a:sym typeface="Courier New"/>
              </a:rPr>
              <a:t> .</a:t>
            </a:r>
            <a:endParaRPr>
              <a:solidFill>
                <a:schemeClr val="dk1"/>
              </a:solidFill>
              <a:highlight>
                <a:srgbClr val="F8F9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d49ccc6102_0_92"/>
          <p:cNvSpPr txBox="1"/>
          <p:nvPr>
            <p:ph type="title"/>
          </p:nvPr>
        </p:nvSpPr>
        <p:spPr>
          <a:xfrm>
            <a:off x="839750" y="286600"/>
            <a:ext cx="10316100" cy="1004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Extending Knowledge Graphs - Semantic Web</a:t>
            </a:r>
            <a:endParaRPr/>
          </a:p>
        </p:txBody>
      </p:sp>
      <p:pic>
        <p:nvPicPr>
          <p:cNvPr id="411" name="Google Shape;411;gd49ccc6102_0_92"/>
          <p:cNvPicPr preferRelativeResize="0"/>
          <p:nvPr/>
        </p:nvPicPr>
        <p:blipFill rotWithShape="1">
          <a:blip r:embed="rId3">
            <a:alphaModFix/>
          </a:blip>
          <a:srcRect b="5428" l="0" r="0" t="0"/>
          <a:stretch/>
        </p:blipFill>
        <p:spPr>
          <a:xfrm>
            <a:off x="2814725" y="1290700"/>
            <a:ext cx="6655525" cy="51474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d49ccc6102_0_92"/>
          <p:cNvSpPr txBox="1"/>
          <p:nvPr/>
        </p:nvSpPr>
        <p:spPr>
          <a:xfrm>
            <a:off x="186600" y="2099400"/>
            <a:ext cx="40122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Semantically-Interlinked Online Communities  </a:t>
            </a:r>
            <a:endParaRPr/>
          </a:p>
        </p:txBody>
      </p:sp>
      <p:sp>
        <p:nvSpPr>
          <p:cNvPr id="413" name="Google Shape;413;gd49ccc6102_0_92"/>
          <p:cNvSpPr txBox="1"/>
          <p:nvPr/>
        </p:nvSpPr>
        <p:spPr>
          <a:xfrm>
            <a:off x="7775500" y="2099400"/>
            <a:ext cx="37479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66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 Knowledge Organisation System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d49ccc6102_0_12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 Answering using Knowledge graphs</a:t>
            </a:r>
            <a:endParaRPr/>
          </a:p>
        </p:txBody>
      </p:sp>
      <p:sp>
        <p:nvSpPr>
          <p:cNvPr id="419" name="Google Shape;419;gd49ccc6102_0_120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224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nowledge Graph Question Answering is a task that involves answering a </a:t>
            </a:r>
            <a:r>
              <a:rPr b="1" i="1" lang="en-US" sz="224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natural language question using the information stored in a KG </a:t>
            </a:r>
            <a:endParaRPr sz="2245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224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2245">
                <a:solidFill>
                  <a:srgbClr val="BA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are all the country capitals of Africa?”</a:t>
            </a:r>
            <a:r>
              <a:rPr lang="en-US" sz="224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different formulation - same query as earlier</a:t>
            </a:r>
            <a:endParaRPr sz="2245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i="1" lang="en-US" sz="2245">
                <a:solidFill>
                  <a:srgbClr val="BA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“Who are the Delhi residents who love Jazz and Mughal architecture?” </a:t>
            </a:r>
            <a:endParaRPr b="1" i="1" sz="2245">
              <a:solidFill>
                <a:srgbClr val="BA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i="1" lang="en-US" sz="2245">
                <a:solidFill>
                  <a:srgbClr val="BA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“Who are all the jazz and Mughal architecture loving people of Delhi?”   </a:t>
            </a:r>
            <a:endParaRPr b="1" i="1" sz="2245">
              <a:solidFill>
                <a:srgbClr val="BA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i="1" lang="en-US" sz="240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NL Tasks : </a:t>
            </a:r>
            <a:endParaRPr b="1" i="1" sz="2405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ct val="48982"/>
              <a:buFont typeface="Arial"/>
              <a:buNone/>
            </a:pPr>
            <a:r>
              <a:rPr lang="en-US" sz="224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Mapping of question elements to graph elements + </a:t>
            </a:r>
            <a:r>
              <a:rPr lang="en-US" sz="224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formulation</a:t>
            </a:r>
            <a:r>
              <a:rPr lang="en-US" sz="224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lang="en-US" sz="224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Graph</a:t>
            </a:r>
            <a:r>
              <a:rPr lang="en-US" sz="2245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query</a:t>
            </a:r>
            <a:endParaRPr sz="154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1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Principles of Linked Data</a:t>
            </a:r>
            <a:endParaRPr/>
          </a:p>
        </p:txBody>
      </p:sp>
      <p:sp>
        <p:nvSpPr>
          <p:cNvPr id="129" name="Google Shape;129;p4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t/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All conceptual things should have a name starting with 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</a:t>
            </a:r>
            <a:r>
              <a:rPr lang="en-US"/>
              <a:t>.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Looking up an HTTP name should return useful data about the thing in question in a standard format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Anything else that that same thing has a relationship with through its data should also be given a name beginning with HTTP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d49ccc6102_0_12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KGQA</a:t>
            </a:r>
            <a:endParaRPr/>
          </a:p>
        </p:txBody>
      </p:sp>
      <p:sp>
        <p:nvSpPr>
          <p:cNvPr id="425" name="Google Shape;425;gd49ccc6102_0_128"/>
          <p:cNvSpPr txBox="1"/>
          <p:nvPr>
            <p:ph idx="1" type="body"/>
          </p:nvPr>
        </p:nvSpPr>
        <p:spPr>
          <a:xfrm>
            <a:off x="1097277" y="2108200"/>
            <a:ext cx="59007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Semantic Parsing - Converting a natural question into a formal KG query 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spcBef>
                <a:spcPts val="1200"/>
              </a:spcBef>
              <a:spcAft>
                <a:spcPts val="200"/>
              </a:spcAft>
              <a:buNone/>
            </a:pPr>
            <a:r>
              <a:rPr b="1" i="1" lang="en-US" sz="2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6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“What are all the country capitals in Africa?”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d49ccc6102_0_128"/>
          <p:cNvSpPr txBox="1"/>
          <p:nvPr/>
        </p:nvSpPr>
        <p:spPr>
          <a:xfrm>
            <a:off x="7169050" y="1587400"/>
            <a:ext cx="4603200" cy="4802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</a:rPr>
              <a:t>PREFIX ex: &lt;http://example.com/exampleOntology#&gt;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</a:rPr>
              <a:t>SELECT ?capital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</a:rPr>
              <a:t>       ?country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</a:rPr>
              <a:t>WHERE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</a:rPr>
              <a:t>  {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</a:rPr>
              <a:t>    ?x  ex:cityname       ?capital   ;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</a:rPr>
              <a:t>        ex:isCapitalOf    ?y         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</a:rPr>
              <a:t>    ?y  ex:countryname    ?country   ;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50">
                <a:solidFill>
                  <a:schemeClr val="dk1"/>
                </a:solidFill>
              </a:rPr>
              <a:t>        ex:isInContinent  ex:Africa  .</a:t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750">
                <a:solidFill>
                  <a:schemeClr val="dk1"/>
                </a:solidFill>
              </a:rPr>
              <a:t>  }</a:t>
            </a:r>
            <a:endParaRPr sz="1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d49ccc6102_0_13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Neural Network based Semantic Parsers</a:t>
            </a:r>
            <a:endParaRPr/>
          </a:p>
        </p:txBody>
      </p:sp>
      <p:sp>
        <p:nvSpPr>
          <p:cNvPr id="432" name="Google Shape;432;gd49ccc6102_0_137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Three types of parsers</a:t>
            </a:r>
            <a:endParaRPr sz="21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❖"/>
            </a:pPr>
            <a:r>
              <a:rPr lang="en-US" sz="21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Classification</a:t>
            </a:r>
            <a:endParaRPr sz="21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❖"/>
            </a:pPr>
            <a:r>
              <a:rPr lang="en-US" sz="21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Ranking</a:t>
            </a:r>
            <a:endParaRPr sz="21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100"/>
              <a:buFont typeface="Arial"/>
              <a:buChar char="❖"/>
            </a:pPr>
            <a:r>
              <a:rPr lang="en-US" sz="21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Translation based models</a:t>
            </a:r>
            <a:endParaRPr sz="21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Input - NL Query </a:t>
            </a:r>
            <a:endParaRPr sz="21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1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 - Formal Graph Search Query</a:t>
            </a:r>
            <a:endParaRPr sz="21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d49ccc6102_0_14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based KGQA models</a:t>
            </a:r>
            <a:endParaRPr/>
          </a:p>
        </p:txBody>
      </p:sp>
      <p:sp>
        <p:nvSpPr>
          <p:cNvPr id="438" name="Google Shape;438;gd49ccc6102_0_144"/>
          <p:cNvSpPr txBox="1"/>
          <p:nvPr>
            <p:ph idx="1" type="body"/>
          </p:nvPr>
        </p:nvSpPr>
        <p:spPr>
          <a:xfrm>
            <a:off x="1097274" y="2108200"/>
            <a:ext cx="9959400" cy="37608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Works for Simple queries - comprise one subject entity, one relation and one object entity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BA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“Where was Khan Abdul Ghaffar Khan born?”</a:t>
            </a:r>
            <a:endParaRPr b="1" i="1" sz="1800">
              <a:solidFill>
                <a:srgbClr val="BA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-US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fixed simple structure of the output query is assumed that will involve two nodes and an edge</a:t>
            </a:r>
            <a:endParaRPr b="1"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Khan Abdul Ghaffar </a:t>
            </a:r>
            <a:r>
              <a:rPr b="1" lang="en-US" sz="1800">
                <a:solidFill>
                  <a:srgbClr val="CC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Khan was born in Pashtun</a:t>
            </a:r>
            <a:r>
              <a:rPr lang="en-US" sz="1800">
                <a:solidFill>
                  <a:srgbClr val="CC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CC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CC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&lt;ex: Khan Abdul Ghaffar Khan, ex: bornIn, ex: Pashtun&gt;</a:t>
            </a:r>
            <a:endParaRPr b="1" sz="1800">
              <a:solidFill>
                <a:srgbClr val="CC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Graph query prediction task is broken down into two sub-tasks –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0201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04040"/>
              </a:buClr>
              <a:buSzPct val="100000"/>
              <a:buFont typeface="Arial"/>
              <a:buChar char="●"/>
            </a:pPr>
            <a:r>
              <a:rPr lang="en-US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Relation prediction</a:t>
            </a:r>
            <a:endParaRPr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020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ct val="158333"/>
              <a:buFont typeface="Arial"/>
              <a:buChar char="●"/>
            </a:pPr>
            <a:r>
              <a:rPr lang="en-US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Entity Prediction</a:t>
            </a:r>
            <a:endParaRPr sz="12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9" name="Google Shape;439;gd49ccc6102_0_144"/>
          <p:cNvCxnSpPr/>
          <p:nvPr/>
        </p:nvCxnSpPr>
        <p:spPr>
          <a:xfrm>
            <a:off x="5660575" y="3903300"/>
            <a:ext cx="0" cy="3420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49ccc6102_0_15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 Prediction</a:t>
            </a:r>
            <a:endParaRPr/>
          </a:p>
        </p:txBody>
      </p:sp>
      <p:sp>
        <p:nvSpPr>
          <p:cNvPr id="445" name="Google Shape;445;gd49ccc6102_0_154"/>
          <p:cNvSpPr txBox="1"/>
          <p:nvPr>
            <p:ph idx="1" type="body"/>
          </p:nvPr>
        </p:nvSpPr>
        <p:spPr>
          <a:xfrm>
            <a:off x="1097275" y="2108200"/>
            <a:ext cx="6087300" cy="40032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Given a natural question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relation classification involves predicting one of the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relations of a given KG. 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can be treated as a standard text sequence classification problem where the natural question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the input and one of the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relations is the output label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input natural question is encoded into a fixed-length vector using LSTM, CNN, transformers etc. 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encoder output is fed into a densely connected network and finally a linear layer with N output nodes - where 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the number of relations in the KG  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AutoNum type="arabicPeriod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label probabilities can be computed with a standard softmax</a:t>
            </a:r>
            <a:endParaRPr sz="1800"/>
          </a:p>
        </p:txBody>
      </p:sp>
      <p:pic>
        <p:nvPicPr>
          <p:cNvPr id="446" name="Google Shape;446;gd49ccc6102_0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850" y="2581475"/>
            <a:ext cx="4820950" cy="343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d49ccc6102_0_154"/>
          <p:cNvSpPr txBox="1"/>
          <p:nvPr/>
        </p:nvSpPr>
        <p:spPr>
          <a:xfrm>
            <a:off x="10170400" y="2581475"/>
            <a:ext cx="1928400" cy="431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Libre Franklin"/>
                <a:ea typeface="Libre Franklin"/>
                <a:cs typeface="Libre Franklin"/>
                <a:sym typeface="Libre Franklin"/>
              </a:rPr>
              <a:t>Relations in KG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48" name="Google Shape;448;gd49ccc6102_0_154"/>
          <p:cNvSpPr txBox="1"/>
          <p:nvPr/>
        </p:nvSpPr>
        <p:spPr>
          <a:xfrm>
            <a:off x="7791050" y="4245425"/>
            <a:ext cx="1384200" cy="104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Where was Khan Abdul Ghaffar Khan born?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d49ccc6102_0_16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Entity Prediction</a:t>
            </a:r>
            <a:endParaRPr/>
          </a:p>
        </p:txBody>
      </p:sp>
      <p:sp>
        <p:nvSpPr>
          <p:cNvPr id="454" name="Google Shape;454;gd49ccc6102_0_163"/>
          <p:cNvSpPr txBox="1"/>
          <p:nvPr>
            <p:ph idx="1" type="body"/>
          </p:nvPr>
        </p:nvSpPr>
        <p:spPr>
          <a:xfrm>
            <a:off x="1097275" y="2108200"/>
            <a:ext cx="10058400" cy="3070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two-step method is employed for entity prediction –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entity detector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employed to detect the entity form a natural question text.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“Where was Khan Abdul Ghaffar Khan born?” 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“Khan Abdul Ghaffar Khan”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Then, a simple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text-based retrieval method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used to find suitable candidate(s) from the KG entities for the identified entity from the question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d49ccc6102_0_25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d49ccc6102_0_259"/>
          <p:cNvSpPr txBox="1"/>
          <p:nvPr>
            <p:ph idx="1" type="body"/>
          </p:nvPr>
        </p:nvSpPr>
        <p:spPr>
          <a:xfrm>
            <a:off x="1097275" y="2108200"/>
            <a:ext cx="10058400" cy="41745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X(Person) has_account Y (Bank)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X (Bank) head_qtr Y(LOC)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X (Person) - sent_money  - Y(Person) 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/>
              <a:t>Who are the people whom X sent money to? - KG query - cross-selling targets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/>
              <a:t>Who bought what item? - eCommerce sites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 X (Person) bought Y(product)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X (product) is_a Y(Category) - Dress category will have many instances of products p1, P2, P3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Z1, Z2, Z3 - grocery items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/>
              <a:t>If X bought p1 then you push P3 to X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b="1" i="1" lang="en-US"/>
              <a:t>Get people who buy products similar to my product (a dress) - Get all people who have bought dress</a:t>
            </a:r>
            <a:endParaRPr b="1" i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49ccc6102_0_26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eCommerce </a:t>
            </a:r>
            <a:endParaRPr/>
          </a:p>
        </p:txBody>
      </p:sp>
      <p:sp>
        <p:nvSpPr>
          <p:cNvPr id="466" name="Google Shape;466;gd49ccc6102_0_264"/>
          <p:cNvSpPr txBox="1"/>
          <p:nvPr>
            <p:ph idx="1" type="body"/>
          </p:nvPr>
        </p:nvSpPr>
        <p:spPr>
          <a:xfrm>
            <a:off x="1097275" y="2108200"/>
            <a:ext cx="10058400" cy="4018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70000" lnSpcReduction="1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u="sng"/>
              <a:t>T</a:t>
            </a:r>
            <a:r>
              <a:rPr b="1" lang="en-US" u="sng"/>
              <a:t>ransaction - Database</a:t>
            </a:r>
            <a:r>
              <a:rPr b="1" lang="en-US"/>
              <a:t> - Customers bought item at time, worth money value -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Content of a DB is changing constantly in real-time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/>
              <a:t>You want to issue numerical queries - max value, average value - DB queries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KGs don’t always keep real-time information</a:t>
            </a:r>
            <a:r>
              <a:rPr b="1" lang="en-US"/>
              <a:t> - updating is a time-consuming task 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u="sng"/>
              <a:t>Catalogue items </a:t>
            </a:r>
            <a:r>
              <a:rPr b="1" lang="en-US"/>
              <a:t>- form a subset of nodes in KG - KG also contains Customers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/>
              <a:t>interested in relations sets of entities which satisfy a given relation among them  - output is a graph - KG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Documents - storing product description beyond the small amount of information that is captured by the </a:t>
            </a:r>
            <a:r>
              <a:rPr b="1" lang="en-US"/>
              <a:t>relations in KG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health drink - H1 is a health_drink - target group - children (5 to 12 years)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u="sng"/>
              <a:t>Details - components</a:t>
            </a:r>
            <a:r>
              <a:rPr b="1" lang="en-US"/>
              <a:t> - %fat %carbohydrates - in documents (URLs which are associated to the entity)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/>
              <a:t>retrieve H1 - retrieve the page containing details of H1</a:t>
            </a:r>
            <a:endParaRPr b="1"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94736"/>
              <a:buChar char="-"/>
            </a:pPr>
            <a:r>
              <a:rPr b="1" lang="en-US"/>
              <a:t>Text mining - How does H1 help children grow? - not a query for KG </a:t>
            </a:r>
            <a:endParaRPr b="1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d49ccc6102_0_16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200" u="sng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b="1" sz="1200" u="sng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/>
              <a:t>Ranking based KGQA Models</a:t>
            </a:r>
            <a:endParaRPr/>
          </a:p>
        </p:txBody>
      </p:sp>
      <p:sp>
        <p:nvSpPr>
          <p:cNvPr id="472" name="Google Shape;472;gd49ccc6102_0_169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Ranking based KGQA models employ a two-step procedure to translate complex NL queries to formal queries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Assumes existence of a bunch of formal queries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Step 1 - Employ a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search based procedure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find the top few probable query candidates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Step 2 - Use a neural network-based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ranking model</a:t>
            </a: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find the best candidate </a:t>
            </a:r>
            <a:endParaRPr sz="25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d49ccc6102_0_17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Probable Candidates Search Procedure</a:t>
            </a:r>
            <a:endParaRPr/>
          </a:p>
        </p:txBody>
      </p:sp>
      <p:sp>
        <p:nvSpPr>
          <p:cNvPr id="478" name="Google Shape;478;gd49ccc6102_0_179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Use entity linking tools to limit the search space to only those formal queries that contain entities and relations within a certain distance (hops) of the entities in the input question</a:t>
            </a:r>
            <a:endParaRPr b="1"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Selecting formal queries that have a fixed number of relations</a:t>
            </a:r>
            <a:endParaRPr b="1"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beam search</a:t>
            </a: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with a scoring mechanism</a:t>
            </a:r>
            <a:endParaRPr b="1"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4000"/>
              </a:spcBef>
              <a:spcAft>
                <a:spcPts val="4000"/>
              </a:spcAft>
              <a:buNone/>
            </a:pPr>
            <a:r>
              <a:rPr b="1"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Eliminating invalid or incorrect queries that violate the rules of the formal query language</a:t>
            </a:r>
            <a:endParaRPr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d49ccc6102_0_18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Ranking the search candidates</a:t>
            </a:r>
            <a:endParaRPr/>
          </a:p>
        </p:txBody>
      </p:sp>
      <p:sp>
        <p:nvSpPr>
          <p:cNvPr id="484" name="Google Shape;484;gd49ccc6102_0_185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Given a natural query and a set of probable target query candidates, the task of ranking involves assigning a score to each of the formal queries 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Encode the natural query and every candidate to a vector space. A simple bag of words can be used for the tokens in both the input questions and the formal query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Neural network models can also be used to learn embeddings for the tokens.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800"/>
              <a:buFont typeface="Arial"/>
              <a:buChar char="●"/>
            </a:pPr>
            <a:r>
              <a:rPr lang="en-US" sz="18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Calculating the score of every candidate using a scoring mechanism -   scoring mechanism can be a simple dot product or another neural network that takes the two vectors and outputs a score</a:t>
            </a:r>
            <a:endParaRPr sz="18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9893c3402_0_2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-US" sz="3000">
                <a:solidFill>
                  <a:srgbClr val="163156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Semantic Metadata: Tagging the Existing Web</a:t>
            </a:r>
            <a:endParaRPr sz="3000"/>
          </a:p>
        </p:txBody>
      </p:sp>
      <p:sp>
        <p:nvSpPr>
          <p:cNvPr id="135" name="Google Shape;135;g119893c3402_0_21"/>
          <p:cNvSpPr txBox="1"/>
          <p:nvPr>
            <p:ph idx="1" type="body"/>
          </p:nvPr>
        </p:nvSpPr>
        <p:spPr>
          <a:xfrm>
            <a:off x="1097275" y="2108200"/>
            <a:ext cx="56208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70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uFill>
                <a:noFill/>
              </a:uFill>
              <a:hlinkClick r:id="rId3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04E23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Semantic metadata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semantic tags that are added to regular Web pages in order to better describe their meaning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Well-determined relationships between the </a:t>
            </a:r>
            <a:r>
              <a:rPr b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subject</a:t>
            </a: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of the 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Web page and the corresponding page or document, 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one of the </a:t>
            </a:r>
            <a:r>
              <a:rPr b="1" i="1"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structured data metadata schemes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Most popular scheme -  </a:t>
            </a:r>
            <a:r>
              <a:rPr lang="en-US" sz="2000">
                <a:solidFill>
                  <a:srgbClr val="F04E23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Schema.org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which was established by Google, Yahoo, Microsoft and Yandex. 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Around  30% of Web pages contain Semantic Metadata.</a:t>
            </a:r>
            <a:endParaRPr sz="2000">
              <a:solidFill>
                <a:srgbClr val="57575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000">
                <a:solidFill>
                  <a:srgbClr val="57575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2000"/>
          </a:p>
        </p:txBody>
      </p:sp>
      <p:pic>
        <p:nvPicPr>
          <p:cNvPr id="136" name="Google Shape;136;g119893c3402_0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8125" y="2246700"/>
            <a:ext cx="5486175" cy="332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d49ccc6102_0_19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Translation based KGQA model</a:t>
            </a:r>
            <a:endParaRPr/>
          </a:p>
        </p:txBody>
      </p:sp>
      <p:sp>
        <p:nvSpPr>
          <p:cNvPr id="490" name="Google Shape;490;gd49ccc6102_0_191"/>
          <p:cNvSpPr txBox="1"/>
          <p:nvPr>
            <p:ph idx="1" type="body"/>
          </p:nvPr>
        </p:nvSpPr>
        <p:spPr>
          <a:xfrm>
            <a:off x="1097277" y="2108200"/>
            <a:ext cx="5962800" cy="37608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These models treat semantic parsing as a Machine translation problem</a:t>
            </a:r>
            <a:endParaRPr sz="20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Natural Language to SPARQL or any other Graph Search Language</a:t>
            </a:r>
            <a:endParaRPr sz="20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20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sequence-to-sequence</a:t>
            </a:r>
            <a:r>
              <a:rPr lang="en-US" sz="20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model is learned to translate a natural question into a formal query similar to language (machine) translation models</a:t>
            </a:r>
            <a:endParaRPr sz="2700"/>
          </a:p>
        </p:txBody>
      </p:sp>
      <p:pic>
        <p:nvPicPr>
          <p:cNvPr id="491" name="Google Shape;491;gd49ccc6102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5877" y="3122603"/>
            <a:ext cx="4827123" cy="3026331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Bookman Old Style"/>
              <a:buNone/>
            </a:pPr>
            <a:r>
              <a:rPr lang="en-US"/>
              <a:t>Knowledge graph creation &amp; Reasoning</a:t>
            </a:r>
            <a:endParaRPr/>
          </a:p>
        </p:txBody>
      </p:sp>
      <p:sp>
        <p:nvSpPr>
          <p:cNvPr id="497" name="Google Shape;497;p30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Challenging for humans to feed in all possible required information – indicate synonyms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rPr lang="en-US"/>
              <a:t> Can this task be automated?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rPr lang="en-US"/>
              <a:t>Can Information extraction / Named Entity extraction / Relation extraction / Coreference Resolution help in constructing Knowledge Graph automatically?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rPr lang="en-US"/>
              <a:t>Can approximate reasoning help in answering queries approximately?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None/>
            </a:pP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1"/>
          <p:cNvSpPr txBox="1"/>
          <p:nvPr>
            <p:ph type="title"/>
          </p:nvPr>
        </p:nvSpPr>
        <p:spPr>
          <a:xfrm>
            <a:off x="1066805" y="426578"/>
            <a:ext cx="100584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Bookman Old Style"/>
              <a:buNone/>
            </a:pPr>
            <a:r>
              <a:rPr lang="en-US"/>
              <a:t>Creating a Knowledge Base from Text Documents</a:t>
            </a:r>
            <a:endParaRPr/>
          </a:p>
        </p:txBody>
      </p:sp>
      <p:sp>
        <p:nvSpPr>
          <p:cNvPr id="503" name="Google Shape;503;p31"/>
          <p:cNvSpPr txBox="1"/>
          <p:nvPr>
            <p:ph idx="1" type="body"/>
          </p:nvPr>
        </p:nvSpPr>
        <p:spPr>
          <a:xfrm>
            <a:off x="1097280" y="2001077"/>
            <a:ext cx="10058400" cy="3868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Step 1- Collect reliable text repository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Step 2 - Extract all relation triplets of type &lt;Entity, relation, Entity&gt; </a:t>
            </a:r>
            <a:endParaRPr/>
          </a:p>
          <a:p>
            <a:pPr indent="-12065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1900"/>
              <a:buChar char=" "/>
            </a:pPr>
            <a:r>
              <a:rPr lang="en-US"/>
              <a:t>&lt;Noun phrase / NER, Verb_phrase, Noun phrase / NER&gt;</a:t>
            </a:r>
            <a:endParaRPr/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/>
              <a:t>Step 3 - </a:t>
            </a:r>
            <a:r>
              <a:rPr b="1" lang="en-US">
                <a:solidFill>
                  <a:srgbClr val="444444"/>
                </a:solidFill>
                <a:highlight>
                  <a:srgbClr val="FFFFFF"/>
                </a:highlight>
              </a:rPr>
              <a:t>Discover hidden facts </a:t>
            </a:r>
            <a:r>
              <a:rPr lang="en-US">
                <a:solidFill>
                  <a:srgbClr val="444444"/>
                </a:solidFill>
                <a:highlight>
                  <a:srgbClr val="FFFFFF"/>
                </a:highlight>
              </a:rPr>
              <a:t>and relationships based on patterns and inferences that allow for large scale analysis and identification of related topics and things</a:t>
            </a:r>
            <a:endParaRPr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indent="0" lvl="0" marL="9144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d49ccc6102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650" y="93300"/>
            <a:ext cx="9868199" cy="6718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d49ccc6102_0_274"/>
          <p:cNvSpPr txBox="1"/>
          <p:nvPr/>
        </p:nvSpPr>
        <p:spPr>
          <a:xfrm>
            <a:off x="171050" y="2052725"/>
            <a:ext cx="15861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0" name="Google Shape;510;gd49ccc6102_0_274"/>
          <p:cNvSpPr txBox="1"/>
          <p:nvPr/>
        </p:nvSpPr>
        <p:spPr>
          <a:xfrm>
            <a:off x="171050" y="93300"/>
            <a:ext cx="10652400" cy="523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Libre Franklin"/>
                <a:ea typeface="Libre Franklin"/>
                <a:cs typeface="Libre Franklin"/>
                <a:sym typeface="Libre Franklin"/>
              </a:rPr>
              <a:t>Construction of Domain-Specific Knowledge Graphs</a:t>
            </a:r>
            <a:endParaRPr b="1" sz="2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1" name="Google Shape;511;gd49ccc6102_0_274"/>
          <p:cNvSpPr/>
          <p:nvPr/>
        </p:nvSpPr>
        <p:spPr>
          <a:xfrm>
            <a:off x="4027725" y="1912775"/>
            <a:ext cx="4198800" cy="792900"/>
          </a:xfrm>
          <a:prstGeom prst="rect">
            <a:avLst/>
          </a:prstGeom>
          <a:noFill/>
          <a:ln cap="flat" cmpd="sng" w="38100">
            <a:solidFill>
              <a:srgbClr val="0645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d49ccc6102_0_274"/>
          <p:cNvSpPr/>
          <p:nvPr/>
        </p:nvSpPr>
        <p:spPr>
          <a:xfrm>
            <a:off x="3495900" y="3869100"/>
            <a:ext cx="4030800" cy="2366700"/>
          </a:xfrm>
          <a:prstGeom prst="rect">
            <a:avLst/>
          </a:prstGeom>
          <a:noFill/>
          <a:ln cap="flat" cmpd="sng" w="38100">
            <a:solidFill>
              <a:srgbClr val="0645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49ccc6102_0_292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Static KG with Linked Open Data</a:t>
            </a:r>
            <a:endParaRPr/>
          </a:p>
        </p:txBody>
      </p:sp>
      <p:sp>
        <p:nvSpPr>
          <p:cNvPr id="518" name="Google Shape;518;gd49ccc6102_0_292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C</a:t>
            </a:r>
            <a:r>
              <a:rPr lang="en-US"/>
              <a:t>hoose and existing KG like Wikidata as the initial knowledge database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Based on a set of domain-specific keywords - set up  a hierarchical traversal starting from nodes or edges that match the seed keywords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Resulting subject-relation-object triples from this step are used to form a so-called static KG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/>
              <a:t>Can also be used to match sentences from Common Crawl free text to create a large dataset to train a  relation extraction model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d49ccc6102_0_28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 Extraction</a:t>
            </a:r>
            <a:endParaRPr/>
          </a:p>
        </p:txBody>
      </p:sp>
      <p:sp>
        <p:nvSpPr>
          <p:cNvPr id="524" name="Google Shape;524;gd49ccc6102_0_285"/>
          <p:cNvSpPr txBox="1"/>
          <p:nvPr/>
        </p:nvSpPr>
        <p:spPr>
          <a:xfrm>
            <a:off x="1244075" y="2114950"/>
            <a:ext cx="9797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lang="en-US" sz="2200">
                <a:solidFill>
                  <a:srgbClr val="2125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Relation Extraction is the task of predicting attributes and relations for entities in a sentence</a:t>
            </a:r>
            <a:endParaRPr b="1" sz="2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5" name="Google Shape;525;gd49ccc6102_0_285"/>
          <p:cNvSpPr txBox="1"/>
          <p:nvPr/>
        </p:nvSpPr>
        <p:spPr>
          <a:xfrm>
            <a:off x="1244075" y="3354400"/>
            <a:ext cx="6360300" cy="523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212529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Barack Obama</a:t>
            </a:r>
            <a:r>
              <a:rPr lang="en-US" sz="2200">
                <a:solidFill>
                  <a:srgbClr val="212529"/>
                </a:solidFill>
                <a:latin typeface="Nunito"/>
                <a:ea typeface="Nunito"/>
                <a:cs typeface="Nunito"/>
                <a:sym typeface="Nunito"/>
              </a:rPr>
              <a:t> was born in </a:t>
            </a:r>
            <a:r>
              <a:rPr lang="en-US" sz="2200">
                <a:solidFill>
                  <a:srgbClr val="212529"/>
                </a:solidFill>
                <a:highlight>
                  <a:srgbClr val="B6D7A8"/>
                </a:highlight>
                <a:latin typeface="Nunito"/>
                <a:ea typeface="Nunito"/>
                <a:cs typeface="Nunito"/>
                <a:sym typeface="Nunito"/>
              </a:rPr>
              <a:t>Honolulu</a:t>
            </a:r>
            <a:r>
              <a:rPr lang="en-US" sz="2200">
                <a:solidFill>
                  <a:srgbClr val="212529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2200">
                <a:solidFill>
                  <a:srgbClr val="212529"/>
                </a:solidFill>
                <a:highlight>
                  <a:srgbClr val="93C47D"/>
                </a:highlight>
                <a:latin typeface="Nunito"/>
                <a:ea typeface="Nunito"/>
                <a:cs typeface="Nunito"/>
                <a:sym typeface="Nunito"/>
              </a:rPr>
              <a:t>Hawaii.</a:t>
            </a:r>
            <a:endParaRPr sz="2300">
              <a:highlight>
                <a:srgbClr val="93C47D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6" name="Google Shape;526;gd49ccc6102_0_285"/>
          <p:cNvSpPr txBox="1"/>
          <p:nvPr/>
        </p:nvSpPr>
        <p:spPr>
          <a:xfrm>
            <a:off x="3747800" y="3877600"/>
            <a:ext cx="5707200" cy="240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latin typeface="Libre Franklin"/>
                <a:ea typeface="Libre Franklin"/>
                <a:cs typeface="Libre Franklin"/>
                <a:sym typeface="Libre Franklin"/>
              </a:rPr>
              <a:t>predict each relation - </a:t>
            </a:r>
            <a:r>
              <a:rPr b="1" i="1" lang="en-US" sz="1800" u="sng">
                <a:latin typeface="Libre Franklin"/>
                <a:ea typeface="Libre Franklin"/>
                <a:cs typeface="Libre Franklin"/>
                <a:sym typeface="Libre Franklin"/>
              </a:rPr>
              <a:t>r</a:t>
            </a:r>
            <a:r>
              <a:rPr lang="en-US" u="sng"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u="sng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 u="sng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Libre Franklin"/>
                <a:ea typeface="Libre Franklin"/>
                <a:cs typeface="Libre Franklin"/>
                <a:sym typeface="Libre Franklin"/>
              </a:rPr>
              <a:t>(Barack Obama, </a:t>
            </a:r>
            <a:r>
              <a:rPr b="1" i="1" lang="en-US" sz="2100">
                <a:latin typeface="Libre Franklin"/>
                <a:ea typeface="Libre Franklin"/>
                <a:cs typeface="Libre Franklin"/>
                <a:sym typeface="Libre Franklin"/>
              </a:rPr>
              <a:t>r1</a:t>
            </a:r>
            <a:r>
              <a:rPr lang="en-US" sz="2100">
                <a:latin typeface="Libre Franklin"/>
                <a:ea typeface="Libre Franklin"/>
                <a:cs typeface="Libre Franklin"/>
                <a:sym typeface="Libre Franklin"/>
              </a:rPr>
              <a:t>, Honolulu)</a:t>
            </a:r>
            <a:endParaRPr sz="2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Libre Franklin"/>
                <a:ea typeface="Libre Franklin"/>
                <a:cs typeface="Libre Franklin"/>
                <a:sym typeface="Libre Franklin"/>
              </a:rPr>
              <a:t>(Barack Obama, </a:t>
            </a:r>
            <a:r>
              <a:rPr b="1" i="1" lang="en-US" sz="2100">
                <a:latin typeface="Libre Franklin"/>
                <a:ea typeface="Libre Franklin"/>
                <a:cs typeface="Libre Franklin"/>
                <a:sym typeface="Libre Franklin"/>
              </a:rPr>
              <a:t>r2</a:t>
            </a:r>
            <a:r>
              <a:rPr lang="en-US" sz="2100">
                <a:latin typeface="Libre Franklin"/>
                <a:ea typeface="Libre Franklin"/>
                <a:cs typeface="Libre Franklin"/>
                <a:sym typeface="Libre Franklin"/>
              </a:rPr>
              <a:t>, Hawaii)</a:t>
            </a:r>
            <a:endParaRPr sz="2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Libre Franklin"/>
                <a:ea typeface="Libre Franklin"/>
                <a:cs typeface="Libre Franklin"/>
                <a:sym typeface="Libre Franklin"/>
              </a:rPr>
              <a:t>(Honolulu, </a:t>
            </a:r>
            <a:r>
              <a:rPr b="1" i="1" lang="en-US" sz="2100">
                <a:latin typeface="Libre Franklin"/>
                <a:ea typeface="Libre Franklin"/>
                <a:cs typeface="Libre Franklin"/>
                <a:sym typeface="Libre Franklin"/>
              </a:rPr>
              <a:t>r3</a:t>
            </a:r>
            <a:r>
              <a:rPr lang="en-US" sz="2100">
                <a:latin typeface="Libre Franklin"/>
                <a:ea typeface="Libre Franklin"/>
                <a:cs typeface="Libre Franklin"/>
                <a:sym typeface="Libre Franklin"/>
              </a:rPr>
              <a:t>, </a:t>
            </a:r>
            <a:r>
              <a:rPr lang="en-US" sz="21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Hawaii)</a:t>
            </a:r>
            <a:endParaRPr sz="21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27" name="Google Shape;527;gd49ccc6102_0_285"/>
          <p:cNvSpPr txBox="1"/>
          <p:nvPr/>
        </p:nvSpPr>
        <p:spPr>
          <a:xfrm>
            <a:off x="7899925" y="4254700"/>
            <a:ext cx="4059000" cy="16470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900">
                <a:latin typeface="Libre Franklin"/>
                <a:ea typeface="Libre Franklin"/>
                <a:cs typeface="Libre Franklin"/>
                <a:sym typeface="Libre Franklin"/>
              </a:rPr>
              <a:t>Ideally - what should be predicted</a:t>
            </a:r>
            <a:endParaRPr b="1" i="1" sz="19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ibre Franklin"/>
                <a:ea typeface="Libre Franklin"/>
                <a:cs typeface="Libre Franklin"/>
                <a:sym typeface="Libre Franklin"/>
              </a:rPr>
              <a:t>r1 = was born in</a:t>
            </a:r>
            <a:endParaRPr sz="19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ibre Franklin"/>
                <a:ea typeface="Libre Franklin"/>
                <a:cs typeface="Libre Franklin"/>
                <a:sym typeface="Libre Franklin"/>
              </a:rPr>
              <a:t>r2 = was born in</a:t>
            </a:r>
            <a:endParaRPr sz="19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Libre Franklin"/>
                <a:ea typeface="Libre Franklin"/>
                <a:cs typeface="Libre Franklin"/>
                <a:sym typeface="Libre Franklin"/>
              </a:rPr>
              <a:t>r3 = is in</a:t>
            </a:r>
            <a:endParaRPr sz="19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49ccc6102_0_30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 approaches</a:t>
            </a:r>
            <a:endParaRPr/>
          </a:p>
        </p:txBody>
      </p:sp>
      <p:sp>
        <p:nvSpPr>
          <p:cNvPr id="533" name="Google Shape;533;gd49ccc6102_0_305"/>
          <p:cNvSpPr txBox="1"/>
          <p:nvPr/>
        </p:nvSpPr>
        <p:spPr>
          <a:xfrm>
            <a:off x="1197425" y="2161600"/>
            <a:ext cx="9750600" cy="3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74930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Georgia"/>
              <a:buAutoNum type="arabicPeriod"/>
            </a:pPr>
            <a:r>
              <a:rPr b="1" lang="en-US" sz="2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Rule-based RE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Georgia"/>
              <a:buAutoNum type="arabicPeriod"/>
            </a:pPr>
            <a:r>
              <a:rPr b="1" lang="en-US" sz="2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Weakly Supervised RE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Georgia"/>
              <a:buAutoNum type="arabicPeriod"/>
            </a:pPr>
            <a:r>
              <a:rPr b="1" lang="en-US" sz="2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Supervised RE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Georgia"/>
              <a:buAutoNum type="arabicPeriod"/>
            </a:pPr>
            <a:r>
              <a:rPr b="1" lang="en-US" sz="2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Distantly Supervised RE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Georgia"/>
              <a:buAutoNum type="arabicPeriod"/>
            </a:pPr>
            <a:r>
              <a:rPr b="1" lang="en-US" sz="2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Unsupervised RE</a:t>
            </a:r>
            <a:endParaRPr b="1"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49ccc6102_0_31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Rule-based RE</a:t>
            </a:r>
            <a:endParaRPr/>
          </a:p>
        </p:txBody>
      </p:sp>
      <p:sp>
        <p:nvSpPr>
          <p:cNvPr id="539" name="Google Shape;539;gd49ccc6102_0_311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Identified from a large text corpora using </a:t>
            </a:r>
            <a:r>
              <a:rPr b="1" i="1"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hand-crafted patterns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Find triples (X, α, Y) where X, Y are entities and α are words in between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Example - X and Y are </a:t>
            </a: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entities and α = “is in”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Sentences retrieved  -  Paris is in France  - Delhi is in India etc.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May also retrieve - Deepika Padukone is in Bangalore 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/>
          </a:p>
        </p:txBody>
      </p:sp>
      <p:sp>
        <p:nvSpPr>
          <p:cNvPr id="540" name="Google Shape;540;gd49ccc6102_0_311"/>
          <p:cNvSpPr/>
          <p:nvPr/>
        </p:nvSpPr>
        <p:spPr>
          <a:xfrm>
            <a:off x="6314706" y="3954625"/>
            <a:ext cx="1117312" cy="121950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A2121"/>
                </a:solidFill>
                <a:latin typeface="Arial"/>
              </a:rPr>
              <a:t>X</a:t>
            </a:r>
          </a:p>
        </p:txBody>
      </p:sp>
      <p:sp>
        <p:nvSpPr>
          <p:cNvPr id="541" name="Google Shape;541;gd49ccc6102_0_311"/>
          <p:cNvSpPr txBox="1"/>
          <p:nvPr/>
        </p:nvSpPr>
        <p:spPr>
          <a:xfrm>
            <a:off x="7604450" y="5022975"/>
            <a:ext cx="4167600" cy="61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Tedious but Precise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Can work for very restricted context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d49ccc6102_0_321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Weakly Supervised Relation extraction</a:t>
            </a:r>
            <a:endParaRPr/>
          </a:p>
        </p:txBody>
      </p:sp>
      <p:sp>
        <p:nvSpPr>
          <p:cNvPr id="547" name="Google Shape;547;gd49ccc6102_0_321"/>
          <p:cNvSpPr txBox="1"/>
          <p:nvPr>
            <p:ph idx="1" type="body"/>
          </p:nvPr>
        </p:nvSpPr>
        <p:spPr>
          <a:xfrm>
            <a:off x="1003980" y="21393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Start out with a set of hand-crafted rules - seed set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Automatically find new ones from the unlabeled text data, through iterative process 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E.g. seed={(ORG:IBM, LOC:Armonk), (ORG:Microsoft, LOC:Redmond)} states entities having the relation “based in”</a:t>
            </a:r>
            <a:endParaRPr/>
          </a:p>
        </p:txBody>
      </p:sp>
      <p:pic>
        <p:nvPicPr>
          <p:cNvPr id="548" name="Google Shape;548;gd49ccc6102_0_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452" y="3421127"/>
            <a:ext cx="7989400" cy="3141400"/>
          </a:xfrm>
          <a:prstGeom prst="rect">
            <a:avLst/>
          </a:prstGeom>
          <a:noFill/>
          <a:ln cap="flat" cmpd="sng" w="19050">
            <a:solidFill>
              <a:srgbClr val="0645A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9" name="Google Shape;549;gd49ccc6102_0_321"/>
          <p:cNvSpPr txBox="1"/>
          <p:nvPr/>
        </p:nvSpPr>
        <p:spPr>
          <a:xfrm>
            <a:off x="7604450" y="5223000"/>
            <a:ext cx="3918900" cy="677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Libre Franklin"/>
                <a:ea typeface="Libre Franklin"/>
                <a:cs typeface="Libre Franklin"/>
                <a:sym typeface="Libre Franklin"/>
              </a:rPr>
              <a:t>TCS is_located_in DELHI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Libre Franklin"/>
                <a:ea typeface="Libre Franklin"/>
                <a:cs typeface="Libre Franklin"/>
                <a:sym typeface="Libre Franklin"/>
              </a:rPr>
              <a:t>Google Labs has_office _in Bangalore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0" name="Google Shape;550;gd49ccc6102_0_321"/>
          <p:cNvSpPr txBox="1"/>
          <p:nvPr/>
        </p:nvSpPr>
        <p:spPr>
          <a:xfrm>
            <a:off x="62225" y="4307600"/>
            <a:ext cx="3918900" cy="431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“IBM shut down an office in Hursley” - X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49ccc6102_0_332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Supervised RE</a:t>
            </a:r>
            <a:endParaRPr/>
          </a:p>
        </p:txBody>
      </p:sp>
      <p:sp>
        <p:nvSpPr>
          <p:cNvPr id="556" name="Google Shape;556;gd49ccc6102_0_332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 a binary classifier to determine if there is a specific relation between two entities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These classifiers can take features about the text as input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Works better if \ annotated by other NLP modules first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Typical features are: 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eorgia"/>
              <a:buChar char="❖"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context words, 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eorgia"/>
              <a:buChar char="❖"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part-of-speech tags, 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eorgia"/>
              <a:buChar char="❖"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dependency path between entities, 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eorgia"/>
              <a:buChar char="❖"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NER tags, tokens, 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eorgia"/>
              <a:buChar char="❖"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proximity distance between words 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19893c3402_0_2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Schema.Org</a:t>
            </a:r>
            <a:endParaRPr/>
          </a:p>
        </p:txBody>
      </p:sp>
      <p:pic>
        <p:nvPicPr>
          <p:cNvPr id="142" name="Google Shape;142;g119893c340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3075" y="1905353"/>
            <a:ext cx="7778196" cy="4815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d49ccc6102_0_8"/>
          <p:cNvSpPr txBox="1"/>
          <p:nvPr>
            <p:ph type="title"/>
          </p:nvPr>
        </p:nvSpPr>
        <p:spPr>
          <a:xfrm>
            <a:off x="1066800" y="208851"/>
            <a:ext cx="10058400" cy="833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Supervision</a:t>
            </a:r>
            <a:endParaRPr/>
          </a:p>
        </p:txBody>
      </p:sp>
      <p:sp>
        <p:nvSpPr>
          <p:cNvPr id="562" name="Google Shape;562;gd49ccc6102_0_8"/>
          <p:cNvSpPr txBox="1"/>
          <p:nvPr>
            <p:ph idx="1" type="body"/>
          </p:nvPr>
        </p:nvSpPr>
        <p:spPr>
          <a:xfrm>
            <a:off x="724050" y="1150775"/>
            <a:ext cx="6818100" cy="5116200"/>
          </a:xfrm>
          <a:prstGeom prst="rect">
            <a:avLst/>
          </a:prstGeom>
          <a:ln cap="flat" cmpd="sng" w="9525">
            <a:solidFill>
              <a:srgbClr val="F926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0" lvl="0" marL="45720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1st way - Manually label the text data i.e. a sentence is relevant or not for a specific relation type.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E.g. for the “CEO” relation: - “Apple CEO Steve Jobs said to Bill Gates.” is relevant</a:t>
            </a:r>
            <a:b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						“Bob, Pie Enthusiast, said to Bill Gates.” is not relevant (doesn’t have CEO)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218181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2nd way - Manually label the relevant sentences as positive/negative if they are expressing the relation. E.g. “Apple CEO Steve Jobs said to Bill Gates.”:</a:t>
            </a:r>
            <a:b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(Steve Jobs, CEO, Apple) is positive</a:t>
            </a:r>
            <a:b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(Bill Gates, CEO, Apple) is negative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3" name="Google Shape;563;gd49ccc6102_0_8"/>
          <p:cNvSpPr txBox="1"/>
          <p:nvPr/>
        </p:nvSpPr>
        <p:spPr>
          <a:xfrm>
            <a:off x="7651100" y="1462375"/>
            <a:ext cx="4276500" cy="408870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18181"/>
              </a:lnSpc>
              <a:spcBef>
                <a:spcPts val="170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Learn a binary classifier to determine if the sentence is relevant for the relation type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the classifiers to detect relations in new text data.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2900" lvl="0" marL="4572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00"/>
              <a:buFont typeface="Georgia"/>
              <a:buAutoNum type="arabicPeriod"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the classifiers to detect relations in new text data.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4" name="Google Shape;564;gd49ccc6102_0_8"/>
          <p:cNvSpPr txBox="1"/>
          <p:nvPr/>
        </p:nvSpPr>
        <p:spPr>
          <a:xfrm>
            <a:off x="4400925" y="5645050"/>
            <a:ext cx="6818100" cy="9684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74930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Expensive to label examples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Expensive/difficult to add new relations - needs retraining 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d49ccc6102_0_1"/>
          <p:cNvSpPr txBox="1"/>
          <p:nvPr>
            <p:ph type="title"/>
          </p:nvPr>
        </p:nvSpPr>
        <p:spPr>
          <a:xfrm>
            <a:off x="366400" y="286600"/>
            <a:ext cx="11343900" cy="7710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Distant Supervision</a:t>
            </a:r>
            <a:endParaRPr/>
          </a:p>
        </p:txBody>
      </p:sp>
      <p:sp>
        <p:nvSpPr>
          <p:cNvPr id="570" name="Google Shape;570;gd49ccc6102_0_1"/>
          <p:cNvSpPr txBox="1"/>
          <p:nvPr>
            <p:ph idx="1" type="body"/>
          </p:nvPr>
        </p:nvSpPr>
        <p:spPr>
          <a:xfrm>
            <a:off x="366400" y="1244075"/>
            <a:ext cx="7518000" cy="50541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-347465" lvl="0" marL="74930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1872"/>
              <a:buFont typeface="Georgia"/>
              <a:buAutoNum type="arabicPeriod"/>
            </a:pPr>
            <a:r>
              <a:rPr lang="en-US" sz="187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each relation type of  interest in the KB</a:t>
            </a:r>
            <a:endParaRPr sz="1871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7465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72"/>
              <a:buFont typeface="Georgia"/>
              <a:buAutoNum type="arabicPeriod"/>
            </a:pPr>
            <a:r>
              <a:rPr lang="en-US" sz="187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each tuple of this relation in the KB</a:t>
            </a:r>
            <a:endParaRPr sz="1871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7465" lvl="1" marL="9144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72"/>
              <a:buFont typeface="Georgia"/>
              <a:buAutoNum type="alphaLcPeriod"/>
            </a:pPr>
            <a:r>
              <a:rPr lang="en-US" sz="187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Select sentences from unlabeled text data that match these tuples (both words of the tuple is co-occurring in the sentence), and assume that these sentences are positive examples for this relation type</a:t>
            </a:r>
            <a:endParaRPr sz="1871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7465" lvl="1" marL="9144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72"/>
              <a:buFont typeface="Georgia"/>
              <a:buAutoNum type="alphaLcPeriod"/>
            </a:pPr>
            <a:r>
              <a:rPr lang="en-US" sz="187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Extract features from these sentences (e.g. POS, context words, etc)</a:t>
            </a:r>
            <a:endParaRPr sz="1871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7465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872"/>
              <a:buFont typeface="Georgia"/>
              <a:buAutoNum type="arabicPeriod"/>
            </a:pPr>
            <a:r>
              <a:rPr lang="en-US" sz="187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 a supervised classifier on this</a:t>
            </a:r>
            <a:endParaRPr/>
          </a:p>
        </p:txBody>
      </p:sp>
      <p:pic>
        <p:nvPicPr>
          <p:cNvPr id="571" name="Google Shape;571;gd49ccc6102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100" y="2970250"/>
            <a:ext cx="4924100" cy="2425950"/>
          </a:xfrm>
          <a:prstGeom prst="rect">
            <a:avLst/>
          </a:prstGeom>
          <a:noFill/>
          <a:ln cap="flat" cmpd="sng" w="9525">
            <a:solidFill>
              <a:srgbClr val="AC51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2" name="Google Shape;572;gd49ccc6102_0_1"/>
          <p:cNvSpPr txBox="1"/>
          <p:nvPr/>
        </p:nvSpPr>
        <p:spPr>
          <a:xfrm>
            <a:off x="6173800" y="1057600"/>
            <a:ext cx="5800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highlight>
                  <a:srgbClr val="FFFF00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Combining Seed-set rules and Supervision - with seed set picked up from an existing KG - </a:t>
            </a:r>
            <a:r>
              <a:rPr lang="en-US" sz="1600">
                <a:solidFill>
                  <a:srgbClr val="292929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b="1" i="1" lang="en-US" sz="1600">
                <a:solidFill>
                  <a:srgbClr val="292929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Wikipedia, DBpedia, Wikidata, Freebase, Yago.</a:t>
            </a:r>
            <a:endParaRPr b="1" i="1" sz="1700">
              <a:highlight>
                <a:srgbClr val="FFFF00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73" name="Google Shape;573;gd49ccc6102_0_1"/>
          <p:cNvSpPr txBox="1"/>
          <p:nvPr/>
        </p:nvSpPr>
        <p:spPr>
          <a:xfrm>
            <a:off x="6546975" y="5629475"/>
            <a:ext cx="2814900" cy="615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Less manual effort - but NOISY </a:t>
            </a:r>
            <a:endParaRPr>
              <a:highlight>
                <a:srgbClr val="00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Careful validation before use</a:t>
            </a:r>
            <a:endParaRPr>
              <a:highlight>
                <a:srgbClr val="00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d49ccc6102_0_35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Unsupervised RE</a:t>
            </a:r>
            <a:endParaRPr/>
          </a:p>
        </p:txBody>
      </p:sp>
      <p:sp>
        <p:nvSpPr>
          <p:cNvPr id="579" name="Google Shape;579;gd49ccc6102_0_353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Extract relations from text without having to label any training data, provide a set of seed tuples or having to write specific rules to capture different types of relations in the text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Rely on a set of very general constraints and heuristics - “rules” are at a more general level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000"/>
              <a:buFont typeface="Georgia"/>
              <a:buChar char="●"/>
            </a:pPr>
            <a:r>
              <a:rPr lang="en-US" sz="2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These systems tend to require less supervision in general. </a:t>
            </a:r>
            <a:endParaRPr sz="2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gd49ccc6102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650" y="100288"/>
            <a:ext cx="8876551" cy="6657425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85" name="Google Shape;585;gd49ccc6102_0_26"/>
          <p:cNvSpPr txBox="1"/>
          <p:nvPr/>
        </p:nvSpPr>
        <p:spPr>
          <a:xfrm>
            <a:off x="202175" y="199050"/>
            <a:ext cx="2814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Libre Franklin"/>
                <a:ea typeface="Libre Franklin"/>
                <a:cs typeface="Libre Franklin"/>
                <a:sym typeface="Libre Franklin"/>
              </a:rPr>
              <a:t>Unsupervised RE</a:t>
            </a:r>
            <a:endParaRPr sz="27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6" name="Google Shape;586;gd49ccc6102_0_26"/>
          <p:cNvSpPr txBox="1"/>
          <p:nvPr/>
        </p:nvSpPr>
        <p:spPr>
          <a:xfrm>
            <a:off x="559825" y="4867475"/>
            <a:ext cx="2690400" cy="70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Libre Franklin"/>
                <a:ea typeface="Libre Franklin"/>
                <a:cs typeface="Libre Franklin"/>
                <a:sym typeface="Libre Franklin"/>
              </a:rPr>
              <a:t>Statistical validation of relation</a:t>
            </a:r>
            <a:endParaRPr sz="17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49ccc6102_0_34"/>
          <p:cNvSpPr txBox="1"/>
          <p:nvPr>
            <p:ph type="title"/>
          </p:nvPr>
        </p:nvSpPr>
        <p:spPr>
          <a:xfrm>
            <a:off x="895130" y="11555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TextRunner RE algorithm</a:t>
            </a:r>
            <a:endParaRPr/>
          </a:p>
        </p:txBody>
      </p:sp>
      <p:sp>
        <p:nvSpPr>
          <p:cNvPr id="592" name="Google Shape;592;gd49ccc6102_0_34"/>
          <p:cNvSpPr txBox="1"/>
          <p:nvPr>
            <p:ph idx="1" type="body"/>
          </p:nvPr>
        </p:nvSpPr>
        <p:spPr>
          <a:xfrm>
            <a:off x="1081725" y="1952675"/>
            <a:ext cx="9757200" cy="4345500"/>
          </a:xfrm>
          <a:prstGeom prst="rect">
            <a:avLst/>
          </a:prstGeom>
        </p:spPr>
        <p:txBody>
          <a:bodyPr anchorCtr="0" anchor="ctr" bIns="45700" lIns="0" spcFirstLastPara="1" rIns="0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Step 1 - </a:t>
            </a:r>
            <a:r>
              <a:rPr b="1" lang="en-US" sz="2132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 a self-supervised classifier on a small corpus</a:t>
            </a:r>
            <a:endParaRPr b="1" sz="2132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3695" lvl="0" marL="74930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-US" sz="2132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each parsed sentence, find all pairs of noun phrases (X, Y) with a sequence of words r connecting them. Label them as </a:t>
            </a:r>
            <a:r>
              <a:rPr b="1" lang="en-US" sz="2132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positive examples if they meet all of the constraints</a:t>
            </a:r>
            <a:r>
              <a:rPr lang="en-US" sz="2132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otherwise label them as negative examples.</a:t>
            </a:r>
            <a:endParaRPr sz="2132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3695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-US" sz="2132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Map each triple (X, r, Y) to a feature vector representation (e.g. incorporating POS tags, number of stop words in r, NER tag, etc.)</a:t>
            </a:r>
            <a:endParaRPr sz="2132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43695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-US" sz="2132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 a binary classifier to identify trustworthy candidates</a:t>
            </a:r>
            <a:endParaRPr sz="2432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49ccc6102_0_40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TextRunner RE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d49ccc6102_0_40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="1" lang="en-US" sz="2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tep 2  -  </a:t>
            </a:r>
            <a:r>
              <a:rPr b="1" lang="en-US" sz="2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Pass over the entire corpus and extract possible relations</a:t>
            </a:r>
            <a:endParaRPr b="1" sz="2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74930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Fetch potential relations from the corpus</a:t>
            </a:r>
            <a:endParaRPr sz="2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68300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Georgia"/>
              <a:buChar char="●"/>
            </a:pPr>
            <a:r>
              <a:rPr lang="en-US" sz="2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Keep/discard candidates according to if the classifier considers them as trustworthy or not</a:t>
            </a:r>
            <a:endParaRPr sz="25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49ccc6102_0_45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TextRunner RE algorithm</a:t>
            </a:r>
            <a:endParaRPr/>
          </a:p>
        </p:txBody>
      </p:sp>
      <p:sp>
        <p:nvSpPr>
          <p:cNvPr id="604" name="Google Shape;604;gd49ccc6102_0_45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85000" lnSpcReduction="10000"/>
          </a:bodyPr>
          <a:lstStyle/>
          <a:p>
            <a:pPr indent="0" lvl="0" marL="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-US" sz="2016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Step 3 . Rank-based assessment of relations based on text redundancy</a:t>
            </a:r>
            <a:endParaRPr b="1" sz="2016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3618" lvl="0" marL="749300" rtl="0" algn="l">
              <a:lnSpc>
                <a:spcPct val="218181"/>
              </a:lnSpc>
              <a:spcBef>
                <a:spcPts val="32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-US" sz="2316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Normalize (omit non-essential modifiers) and merge relations that are same</a:t>
            </a:r>
            <a:endParaRPr sz="2316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353618" lvl="0" marL="7493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-US" sz="2316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Count the number of distinct sentences the relations are present in and assign probabilities to each relation</a:t>
            </a:r>
            <a:endParaRPr sz="2316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500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d49ccc6102_0_45"/>
          <p:cNvSpPr txBox="1"/>
          <p:nvPr/>
        </p:nvSpPr>
        <p:spPr>
          <a:xfrm>
            <a:off x="1866000" y="5869000"/>
            <a:ext cx="1032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https://medium.com/@andreasherman/different-ways-of-doing-relation-extraction-from-text-7362b4c3169e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d49ccc6102_0_199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IE - relation extraction</a:t>
            </a:r>
            <a:endParaRPr/>
          </a:p>
        </p:txBody>
      </p:sp>
      <p:sp>
        <p:nvSpPr>
          <p:cNvPr id="611" name="Google Shape;611;gd49ccc6102_0_199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 fontScale="55000" lnSpcReduction="20000"/>
          </a:bodyPr>
          <a:lstStyle/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9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Information Extraction (Open IE) system - Runs over sentences and creates extractions that represent relations in text  - (Subj, Predicate / relation, Object)</a:t>
            </a:r>
            <a:endParaRPr sz="29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US" sz="2900">
                <a:solidFill>
                  <a:srgbClr val="24292E"/>
                </a:solidFill>
              </a:rPr>
              <a:t>The U.S. president Barack Obama gave his speech on Tuesday and Wednesday to thousands of people</a:t>
            </a:r>
            <a:endParaRPr b="1" i="1" sz="2900">
              <a:solidFill>
                <a:srgbClr val="24292E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B0080"/>
                </a:solidFill>
              </a:rPr>
              <a:t>(Barack Obama, is the president of, United States)</a:t>
            </a:r>
            <a:endParaRPr b="1" sz="2900">
              <a:solidFill>
                <a:srgbClr val="0B008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B0080"/>
                </a:solidFill>
              </a:rPr>
              <a:t>(Barack Obama, gave, his speech)</a:t>
            </a:r>
            <a:endParaRPr b="1" sz="2900">
              <a:solidFill>
                <a:srgbClr val="0B008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B0080"/>
                </a:solidFill>
              </a:rPr>
              <a:t>(Barack Obama, gave his speech, on Tuesday)</a:t>
            </a:r>
            <a:endParaRPr b="1" sz="2900">
              <a:solidFill>
                <a:srgbClr val="0B008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0B0080"/>
                </a:solidFill>
              </a:rPr>
              <a:t>(Barack Obama, gave his speech, on Wednesday)</a:t>
            </a:r>
            <a:endParaRPr b="1" sz="2900">
              <a:solidFill>
                <a:srgbClr val="0B0080"/>
              </a:solidFill>
            </a:endParaRPr>
          </a:p>
          <a:p>
            <a:pPr indent="0" lvl="0" marL="152400" marR="152400" rtl="0" algn="l">
              <a:lnSpc>
                <a:spcPct val="14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2900">
                <a:solidFill>
                  <a:srgbClr val="0B0080"/>
                </a:solidFill>
              </a:rPr>
              <a:t>(Barack Obama, gave his speech, to thousands of people)</a:t>
            </a:r>
            <a:endParaRPr b="1">
              <a:solidFill>
                <a:srgbClr val="0B0080"/>
              </a:solidFill>
            </a:endParaRPr>
          </a:p>
        </p:txBody>
      </p:sp>
      <p:sp>
        <p:nvSpPr>
          <p:cNvPr id="612" name="Google Shape;612;gd49ccc6102_0_199"/>
          <p:cNvSpPr txBox="1"/>
          <p:nvPr/>
        </p:nvSpPr>
        <p:spPr>
          <a:xfrm>
            <a:off x="7806625" y="57694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http://openie.cs.washington.edu/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</a:rPr>
              <a:t>.</a:t>
            </a:r>
            <a:endParaRPr sz="1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d49ccc6102_0_360"/>
          <p:cNvSpPr txBox="1"/>
          <p:nvPr>
            <p:ph type="title"/>
          </p:nvPr>
        </p:nvSpPr>
        <p:spPr>
          <a:xfrm>
            <a:off x="428580" y="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causal relations</a:t>
            </a:r>
            <a:endParaRPr/>
          </a:p>
        </p:txBody>
      </p:sp>
      <p:pic>
        <p:nvPicPr>
          <p:cNvPr id="618" name="Google Shape;618;gd49ccc6102_0_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050" y="1737403"/>
            <a:ext cx="6303029" cy="4815797"/>
          </a:xfrm>
          <a:prstGeom prst="rect">
            <a:avLst/>
          </a:prstGeom>
          <a:noFill/>
          <a:ln cap="flat" cmpd="sng" w="9525">
            <a:solidFill>
              <a:srgbClr val="0645A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9" name="Google Shape;619;gd49ccc6102_0_360"/>
          <p:cNvSpPr txBox="1"/>
          <p:nvPr/>
        </p:nvSpPr>
        <p:spPr>
          <a:xfrm>
            <a:off x="513175" y="2363750"/>
            <a:ext cx="47898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Libre Franklin"/>
                <a:ea typeface="Libre Franklin"/>
                <a:cs typeface="Libre Franklin"/>
                <a:sym typeface="Libre Franklin"/>
              </a:rPr>
              <a:t>Cause - effect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 relationships between incidents 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The car refused to start since its fuel tank was empty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Aircel files for bankruptcy ove 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mounting</a:t>
            </a: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 financial trouble 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d49ccc6102_0_367"/>
          <p:cNvSpPr txBox="1"/>
          <p:nvPr>
            <p:ph type="title"/>
          </p:nvPr>
        </p:nvSpPr>
        <p:spPr>
          <a:xfrm>
            <a:off x="519930" y="-363047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Sequence Labeling Problem</a:t>
            </a:r>
            <a:endParaRPr/>
          </a:p>
        </p:txBody>
      </p:sp>
      <p:pic>
        <p:nvPicPr>
          <p:cNvPr id="625" name="Google Shape;625;gd49ccc6102_0_367"/>
          <p:cNvPicPr preferRelativeResize="0"/>
          <p:nvPr/>
        </p:nvPicPr>
        <p:blipFill rotWithShape="1">
          <a:blip r:embed="rId3">
            <a:alphaModFix/>
          </a:blip>
          <a:srcRect b="1756" l="2549" r="513" t="1756"/>
          <a:stretch/>
        </p:blipFill>
        <p:spPr>
          <a:xfrm>
            <a:off x="334475" y="1218300"/>
            <a:ext cx="11523052" cy="22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d49ccc6102_0_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75" y="3766450"/>
            <a:ext cx="11158900" cy="21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9893c3402_0_37"/>
          <p:cNvSpPr txBox="1"/>
          <p:nvPr>
            <p:ph type="title"/>
          </p:nvPr>
        </p:nvSpPr>
        <p:spPr>
          <a:xfrm>
            <a:off x="1003975" y="1919450"/>
            <a:ext cx="2992800" cy="2123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tagging</a:t>
            </a:r>
            <a:endParaRPr/>
          </a:p>
        </p:txBody>
      </p:sp>
      <p:pic>
        <p:nvPicPr>
          <p:cNvPr id="148" name="Google Shape;148;g119893c3402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0610" y="286600"/>
            <a:ext cx="8323942" cy="596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49ccc6102_0_376"/>
          <p:cNvSpPr txBox="1"/>
          <p:nvPr>
            <p:ph type="title"/>
          </p:nvPr>
        </p:nvSpPr>
        <p:spPr>
          <a:xfrm>
            <a:off x="864005" y="239928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causal graph</a:t>
            </a:r>
            <a:endParaRPr/>
          </a:p>
        </p:txBody>
      </p:sp>
      <p:pic>
        <p:nvPicPr>
          <p:cNvPr id="632" name="Google Shape;632;gd49ccc6102_0_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00" y="1912775"/>
            <a:ext cx="11720003" cy="42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gd49ccc6102_0_376"/>
          <p:cNvSpPr txBox="1"/>
          <p:nvPr/>
        </p:nvSpPr>
        <p:spPr>
          <a:xfrm>
            <a:off x="6804500" y="2037200"/>
            <a:ext cx="322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latin typeface="Libre Franklin"/>
                <a:ea typeface="Libre Franklin"/>
                <a:cs typeface="Libre Franklin"/>
                <a:sym typeface="Libre Franklin"/>
              </a:rPr>
              <a:t>Clustering of similar phrases</a:t>
            </a:r>
            <a:endParaRPr b="1"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49ccc6102_0_218"/>
          <p:cNvSpPr txBox="1"/>
          <p:nvPr>
            <p:ph type="title"/>
          </p:nvPr>
        </p:nvSpPr>
        <p:spPr>
          <a:xfrm>
            <a:off x="1066805" y="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Relation Learning using BERT</a:t>
            </a:r>
            <a:endParaRPr/>
          </a:p>
        </p:txBody>
      </p:sp>
      <p:sp>
        <p:nvSpPr>
          <p:cNvPr id="639" name="Google Shape;639;gd49ccc6102_0_218"/>
          <p:cNvSpPr txBox="1"/>
          <p:nvPr>
            <p:ph idx="1" type="body"/>
          </p:nvPr>
        </p:nvSpPr>
        <p:spPr>
          <a:xfrm>
            <a:off x="1097275" y="2108200"/>
            <a:ext cx="4345500" cy="3760800"/>
          </a:xfrm>
          <a:prstGeom prst="rect">
            <a:avLst/>
          </a:prstGeom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the tokenized sentence, with 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s1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s2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being the spans of the two entities within that sentence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two relation statements 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r1</a:t>
            </a:r>
            <a:r>
              <a:rPr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r2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contain the same entity pair -  which have been replaced with the “[BLANK]” symbol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Intuition is that if both 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r1</a:t>
            </a:r>
            <a:r>
              <a:rPr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r2 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contain the same entity pair (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s1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s2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), they should have the same 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s1-s2 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relation</a:t>
            </a:r>
            <a:endParaRPr sz="1600"/>
          </a:p>
        </p:txBody>
      </p:sp>
      <p:pic>
        <p:nvPicPr>
          <p:cNvPr id="640" name="Google Shape;640;gd49ccc6102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2850" y="2178900"/>
            <a:ext cx="6643599" cy="2439575"/>
          </a:xfrm>
          <a:prstGeom prst="rect">
            <a:avLst/>
          </a:prstGeom>
          <a:noFill/>
          <a:ln cap="flat" cmpd="sng" w="9525">
            <a:solidFill>
              <a:srgbClr val="BA212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41" name="Google Shape;641;gd49ccc6102_0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0750" y="4948376"/>
            <a:ext cx="3505200" cy="59055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2" name="Google Shape;642;gd49ccc6102_0_218"/>
          <p:cNvSpPr txBox="1"/>
          <p:nvPr/>
        </p:nvSpPr>
        <p:spPr>
          <a:xfrm>
            <a:off x="5753875" y="5613925"/>
            <a:ext cx="6158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Reference </a:t>
            </a: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- Livio Baldini Soares, Nicholas FitzGerald, Jeffrey Ling and Tom Kwiatkowski, </a:t>
            </a:r>
            <a:r>
              <a:rPr i="1"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Matching the Blanks: Distributional Similarity for Relation Learning </a:t>
            </a: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lang="en-US" sz="1500" u="sng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https://arxiv.org/pdf/1906.03158.pdf</a:t>
            </a:r>
            <a:r>
              <a:rPr lang="en-US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 (2019)</a:t>
            </a:r>
            <a:endParaRPr sz="1500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d49ccc6102_0_22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Pre-training BERT to encode relations</a:t>
            </a:r>
            <a:endParaRPr/>
          </a:p>
        </p:txBody>
      </p:sp>
      <p:sp>
        <p:nvSpPr>
          <p:cNvPr id="648" name="Google Shape;648;gd49ccc6102_0_228"/>
          <p:cNvSpPr txBox="1"/>
          <p:nvPr>
            <p:ph idx="1" type="body"/>
          </p:nvPr>
        </p:nvSpPr>
        <p:spPr>
          <a:xfrm>
            <a:off x="1097275" y="2108200"/>
            <a:ext cx="4858800" cy="37608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Standard BERT architecture is used with slight modifications to encode the input relation statements and to extract their pre-trained output representations for loss calculation &amp; downstream fine-tuning tasks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output hidden states of BERT at the “[E1]” and “[E2]” token positions are concatenated as the final output representation of </a:t>
            </a:r>
            <a:r>
              <a:rPr b="1" i="1"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-US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which is then used along with that from other relation statements for loss calculation, such that the output representations of two relation statements with the same entity pair should have a high inner product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49" name="Google Shape;649;gd49ccc6102_0_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4850" y="2326850"/>
            <a:ext cx="5712650" cy="3022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d49ccc6102_0_23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Learning relations as Class Labels</a:t>
            </a:r>
            <a:endParaRPr/>
          </a:p>
        </p:txBody>
      </p:sp>
      <p:pic>
        <p:nvPicPr>
          <p:cNvPr id="655" name="Google Shape;655;gd49ccc6102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775" y="1379728"/>
            <a:ext cx="6190345" cy="4815796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gd49ccc6102_0_233"/>
          <p:cNvSpPr txBox="1"/>
          <p:nvPr/>
        </p:nvSpPr>
        <p:spPr>
          <a:xfrm>
            <a:off x="1290750" y="2581475"/>
            <a:ext cx="4556400" cy="1569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Libre Franklin"/>
                <a:ea typeface="Libre Franklin"/>
                <a:cs typeface="Libre Franklin"/>
                <a:sym typeface="Libre Franklin"/>
              </a:rPr>
              <a:t>Relation Types to be learnt - Class Labels</a:t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Cause-Effect - L1 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Entity-Location - L2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Person - Interest - L3</a:t>
            </a:r>
            <a:endParaRPr sz="18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49ccc6102_0_238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Summarize</a:t>
            </a:r>
            <a:endParaRPr/>
          </a:p>
        </p:txBody>
      </p:sp>
      <p:sp>
        <p:nvSpPr>
          <p:cNvPr id="662" name="Google Shape;662;gd49ccc6102_0_238"/>
          <p:cNvSpPr txBox="1"/>
          <p:nvPr>
            <p:ph idx="1" type="body"/>
          </p:nvPr>
        </p:nvSpPr>
        <p:spPr>
          <a:xfrm>
            <a:off x="1097280" y="2108201"/>
            <a:ext cx="10058400" cy="37608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Knowledge Graphs store knowledge in a graph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Nodes represent entities - Relations stored in Edges - relations have semantic interpretation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Question Answering - retrieving the right sub-graph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involves NL interpretation and transformation / translation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/>
              <a:t>Creating KGs automatically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Need NLP for text documents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-US"/>
              <a:t>Relation extraction and classification </a:t>
            </a:r>
            <a:endParaRPr/>
          </a:p>
        </p:txBody>
      </p:sp>
      <p:cxnSp>
        <p:nvCxnSpPr>
          <p:cNvPr id="663" name="Google Shape;663;gd49ccc6102_0_238"/>
          <p:cNvCxnSpPr/>
          <p:nvPr/>
        </p:nvCxnSpPr>
        <p:spPr>
          <a:xfrm>
            <a:off x="7853275" y="3794450"/>
            <a:ext cx="231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4" name="Google Shape;664;gd49ccc6102_0_238"/>
          <p:cNvSpPr/>
          <p:nvPr/>
        </p:nvSpPr>
        <p:spPr>
          <a:xfrm>
            <a:off x="7480075" y="3685600"/>
            <a:ext cx="373200" cy="35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E1</a:t>
            </a:r>
            <a:endParaRPr/>
          </a:p>
        </p:txBody>
      </p:sp>
      <p:sp>
        <p:nvSpPr>
          <p:cNvPr id="665" name="Google Shape;665;gd49ccc6102_0_238"/>
          <p:cNvSpPr/>
          <p:nvPr/>
        </p:nvSpPr>
        <p:spPr>
          <a:xfrm>
            <a:off x="10170475" y="3615650"/>
            <a:ext cx="373200" cy="35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E2</a:t>
            </a:r>
            <a:endParaRPr/>
          </a:p>
        </p:txBody>
      </p:sp>
      <p:sp>
        <p:nvSpPr>
          <p:cNvPr id="666" name="Google Shape;666;gd49ccc6102_0_238"/>
          <p:cNvSpPr txBox="1"/>
          <p:nvPr/>
        </p:nvSpPr>
        <p:spPr>
          <a:xfrm>
            <a:off x="8724125" y="3530075"/>
            <a:ext cx="3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R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667" name="Google Shape;667;gd49ccc6102_0_238"/>
          <p:cNvSpPr/>
          <p:nvPr/>
        </p:nvSpPr>
        <p:spPr>
          <a:xfrm>
            <a:off x="10338425" y="4841075"/>
            <a:ext cx="373200" cy="35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E2</a:t>
            </a:r>
            <a:endParaRPr/>
          </a:p>
        </p:txBody>
      </p:sp>
      <p:sp>
        <p:nvSpPr>
          <p:cNvPr id="668" name="Google Shape;668;gd49ccc6102_0_238"/>
          <p:cNvSpPr/>
          <p:nvPr/>
        </p:nvSpPr>
        <p:spPr>
          <a:xfrm>
            <a:off x="7741325" y="4841075"/>
            <a:ext cx="373200" cy="35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E1</a:t>
            </a:r>
            <a:endParaRPr/>
          </a:p>
        </p:txBody>
      </p:sp>
      <p:cxnSp>
        <p:nvCxnSpPr>
          <p:cNvPr id="669" name="Google Shape;669;gd49ccc6102_0_238"/>
          <p:cNvCxnSpPr>
            <a:stCxn id="668" idx="6"/>
            <a:endCxn id="667" idx="2"/>
          </p:cNvCxnSpPr>
          <p:nvPr/>
        </p:nvCxnSpPr>
        <p:spPr>
          <a:xfrm>
            <a:off x="8114525" y="5019875"/>
            <a:ext cx="222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gd49ccc6102_0_238"/>
          <p:cNvSpPr/>
          <p:nvPr/>
        </p:nvSpPr>
        <p:spPr>
          <a:xfrm>
            <a:off x="9433375" y="5444450"/>
            <a:ext cx="373200" cy="357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E2</a:t>
            </a:r>
            <a:endParaRPr/>
          </a:p>
        </p:txBody>
      </p:sp>
      <p:cxnSp>
        <p:nvCxnSpPr>
          <p:cNvPr id="671" name="Google Shape;671;gd49ccc6102_0_238"/>
          <p:cNvCxnSpPr>
            <a:stCxn id="668" idx="5"/>
            <a:endCxn id="670" idx="2"/>
          </p:cNvCxnSpPr>
          <p:nvPr/>
        </p:nvCxnSpPr>
        <p:spPr>
          <a:xfrm>
            <a:off x="8059871" y="5146306"/>
            <a:ext cx="1373400" cy="47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gd49ccc6102_0_238"/>
          <p:cNvCxnSpPr/>
          <p:nvPr/>
        </p:nvCxnSpPr>
        <p:spPr>
          <a:xfrm>
            <a:off x="10636900" y="6609175"/>
            <a:ext cx="1492800" cy="14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9893c3402_0_43"/>
          <p:cNvSpPr txBox="1"/>
          <p:nvPr>
            <p:ph type="title"/>
          </p:nvPr>
        </p:nvSpPr>
        <p:spPr>
          <a:xfrm>
            <a:off x="972880" y="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 uses it?</a:t>
            </a:r>
            <a:endParaRPr/>
          </a:p>
        </p:txBody>
      </p:sp>
      <p:pic>
        <p:nvPicPr>
          <p:cNvPr id="154" name="Google Shape;154;g119893c3402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0975" y="1345475"/>
            <a:ext cx="8572047" cy="518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RetrospectVTI">
  <a:themeElements>
    <a:clrScheme name="Custom 34">
      <a:dk1>
        <a:srgbClr val="000000"/>
      </a:dk1>
      <a:lt1>
        <a:srgbClr val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RetrospectVTI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2021-05-04T05:44:50Z</dcterms:created>
  <dc:creator>Lipika  Dey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